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79"/>
  </p:notesMasterIdLst>
  <p:sldIdLst>
    <p:sldId id="318" r:id="rId2"/>
    <p:sldId id="324" r:id="rId3"/>
    <p:sldId id="323" r:id="rId4"/>
    <p:sldId id="322" r:id="rId5"/>
    <p:sldId id="321" r:id="rId6"/>
    <p:sldId id="330" r:id="rId7"/>
    <p:sldId id="329" r:id="rId8"/>
    <p:sldId id="328" r:id="rId9"/>
    <p:sldId id="327" r:id="rId10"/>
    <p:sldId id="326" r:id="rId11"/>
    <p:sldId id="331" r:id="rId12"/>
    <p:sldId id="325" r:id="rId13"/>
    <p:sldId id="342" r:id="rId14"/>
    <p:sldId id="341" r:id="rId15"/>
    <p:sldId id="340" r:id="rId16"/>
    <p:sldId id="339" r:id="rId17"/>
    <p:sldId id="338" r:id="rId18"/>
    <p:sldId id="337" r:id="rId19"/>
    <p:sldId id="336" r:id="rId20"/>
    <p:sldId id="335" r:id="rId21"/>
    <p:sldId id="317" r:id="rId22"/>
    <p:sldId id="271" r:id="rId23"/>
    <p:sldId id="308" r:id="rId24"/>
    <p:sldId id="307" r:id="rId25"/>
    <p:sldId id="306" r:id="rId26"/>
    <p:sldId id="305" r:id="rId27"/>
    <p:sldId id="304" r:id="rId28"/>
    <p:sldId id="303" r:id="rId29"/>
    <p:sldId id="302" r:id="rId30"/>
    <p:sldId id="301" r:id="rId31"/>
    <p:sldId id="300" r:id="rId32"/>
    <p:sldId id="299" r:id="rId33"/>
    <p:sldId id="298" r:id="rId34"/>
    <p:sldId id="297" r:id="rId35"/>
    <p:sldId id="296" r:id="rId36"/>
    <p:sldId id="295" r:id="rId37"/>
    <p:sldId id="294" r:id="rId38"/>
    <p:sldId id="293" r:id="rId39"/>
    <p:sldId id="292" r:id="rId40"/>
    <p:sldId id="291" r:id="rId41"/>
    <p:sldId id="290" r:id="rId42"/>
    <p:sldId id="289" r:id="rId43"/>
    <p:sldId id="288" r:id="rId44"/>
    <p:sldId id="287" r:id="rId45"/>
    <p:sldId id="286" r:id="rId46"/>
    <p:sldId id="285" r:id="rId47"/>
    <p:sldId id="309" r:id="rId48"/>
    <p:sldId id="310" r:id="rId49"/>
    <p:sldId id="311" r:id="rId50"/>
    <p:sldId id="312" r:id="rId51"/>
    <p:sldId id="284" r:id="rId52"/>
    <p:sldId id="283" r:id="rId53"/>
    <p:sldId id="282" r:id="rId54"/>
    <p:sldId id="281" r:id="rId55"/>
    <p:sldId id="313" r:id="rId56"/>
    <p:sldId id="314" r:id="rId57"/>
    <p:sldId id="280" r:id="rId58"/>
    <p:sldId id="279" r:id="rId59"/>
    <p:sldId id="278" r:id="rId60"/>
    <p:sldId id="277" r:id="rId61"/>
    <p:sldId id="276" r:id="rId62"/>
    <p:sldId id="275" r:id="rId63"/>
    <p:sldId id="274" r:id="rId64"/>
    <p:sldId id="273" r:id="rId65"/>
    <p:sldId id="272" r:id="rId66"/>
    <p:sldId id="270" r:id="rId67"/>
    <p:sldId id="269" r:id="rId68"/>
    <p:sldId id="268" r:id="rId69"/>
    <p:sldId id="266" r:id="rId70"/>
    <p:sldId id="265" r:id="rId71"/>
    <p:sldId id="264" r:id="rId72"/>
    <p:sldId id="263" r:id="rId73"/>
    <p:sldId id="262" r:id="rId74"/>
    <p:sldId id="261" r:id="rId75"/>
    <p:sldId id="258" r:id="rId76"/>
    <p:sldId id="260" r:id="rId77"/>
    <p:sldId id="259"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autoAdjust="0"/>
    <p:restoredTop sz="62814" autoAdjust="0"/>
  </p:normalViewPr>
  <p:slideViewPr>
    <p:cSldViewPr>
      <p:cViewPr varScale="1">
        <p:scale>
          <a:sx n="40" d="100"/>
          <a:sy n="40" d="100"/>
        </p:scale>
        <p:origin x="-1740" y="-114"/>
      </p:cViewPr>
      <p:guideLst>
        <p:guide orient="horz" pos="2160"/>
        <p:guide pos="2880"/>
      </p:guideLst>
    </p:cSldViewPr>
  </p:slideViewPr>
  <p:outlineViewPr>
    <p:cViewPr>
      <p:scale>
        <a:sx n="33" d="100"/>
        <a:sy n="33" d="100"/>
      </p:scale>
      <p:origin x="0" y="5184"/>
    </p:cViewPr>
  </p:outlineViewPr>
  <p:notesTextViewPr>
    <p:cViewPr>
      <p:scale>
        <a:sx n="100" d="100"/>
        <a:sy n="100" d="100"/>
      </p:scale>
      <p:origin x="0" y="0"/>
    </p:cViewPr>
  </p:notesTextViewPr>
  <p:notesViewPr>
    <p:cSldViewPr>
      <p:cViewPr varScale="1">
        <p:scale>
          <a:sx n="59" d="100"/>
          <a:sy n="59" d="100"/>
        </p:scale>
        <p:origin x="-2526"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E2ED0-B79C-4F36-BF9C-88E1165AC872}" type="datetimeFigureOut">
              <a:rPr lang="en-US" smtClean="0"/>
              <a:pPr/>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338AE0-83F8-4B5B-AD23-4B963082CEC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Note this is a</a:t>
            </a:r>
            <a:r>
              <a:rPr lang="en-US" baseline="0" dirty="0" smtClean="0"/>
              <a:t> serious statement that appears to set in concrete the end of the sixth trumpet.</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E. </a:t>
            </a:r>
            <a:r>
              <a:rPr lang="en-US" sz="1200" kern="1200" baseline="0" dirty="0" err="1" smtClean="0">
                <a:solidFill>
                  <a:schemeClr val="tx1"/>
                </a:solidFill>
                <a:latin typeface="+mn-lt"/>
                <a:ea typeface="+mn-ea"/>
                <a:cs typeface="+mn-cs"/>
              </a:rPr>
              <a:t>G.White</a:t>
            </a:r>
            <a:r>
              <a:rPr lang="en-US" sz="1200" kern="1200" baseline="0" dirty="0" smtClean="0">
                <a:solidFill>
                  <a:schemeClr val="tx1"/>
                </a:solidFill>
                <a:latin typeface="+mn-lt"/>
                <a:ea typeface="+mn-ea"/>
                <a:cs typeface="+mn-cs"/>
              </a:rPr>
              <a:t> also gives clear witness to thee fact that Foy was an active lecturer. She writes that as a girl of 15 or</a:t>
            </a:r>
          </a:p>
          <a:p>
            <a:r>
              <a:rPr lang="en-US" sz="1200" kern="1200" baseline="0" dirty="0" smtClean="0">
                <a:solidFill>
                  <a:schemeClr val="tx1"/>
                </a:solidFill>
                <a:latin typeface="+mn-lt"/>
                <a:ea typeface="+mn-ea"/>
                <a:cs typeface="+mn-cs"/>
              </a:rPr>
              <a:t>16,she often heard him speak at assemblies in the Beethoven Hall in Portland, Main.</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Foy did not understand this part of the dream because he could not imagine how this would allow itself to be</a:t>
            </a:r>
          </a:p>
          <a:p>
            <a:r>
              <a:rPr lang="en-US" sz="1200" kern="1200" baseline="0" dirty="0" smtClean="0">
                <a:solidFill>
                  <a:schemeClr val="tx1"/>
                </a:solidFill>
                <a:latin typeface="+mn-lt"/>
                <a:ea typeface="+mn-ea"/>
                <a:cs typeface="+mn-cs"/>
              </a:rPr>
              <a:t>placed in the order of events close to the expected Second Coming. God’s warnings were not comprehensible,</a:t>
            </a:r>
          </a:p>
          <a:p>
            <a:r>
              <a:rPr lang="en-US" sz="1200" kern="1200" baseline="0" dirty="0" smtClean="0">
                <a:solidFill>
                  <a:schemeClr val="tx1"/>
                </a:solidFill>
                <a:latin typeface="+mn-lt"/>
                <a:ea typeface="+mn-ea"/>
                <a:cs typeface="+mn-cs"/>
              </a:rPr>
              <a:t>even for Foy, because they did not correspond to the knowledge which he had concerning the circumstances and</a:t>
            </a:r>
          </a:p>
          <a:p>
            <a:r>
              <a:rPr lang="en-US" sz="1200" kern="1200" baseline="0" dirty="0" smtClean="0">
                <a:solidFill>
                  <a:schemeClr val="tx1"/>
                </a:solidFill>
                <a:latin typeface="+mn-lt"/>
                <a:ea typeface="+mn-ea"/>
                <a:cs typeface="+mn-cs"/>
              </a:rPr>
              <a:t>events before Jesus’ Second Coming. Above all, it did not fit with </a:t>
            </a:r>
            <a:r>
              <a:rPr lang="en-US" sz="1200" kern="1200" baseline="0" dirty="0" err="1" smtClean="0">
                <a:solidFill>
                  <a:schemeClr val="tx1"/>
                </a:solidFill>
                <a:latin typeface="+mn-lt"/>
                <a:ea typeface="+mn-ea"/>
                <a:cs typeface="+mn-cs"/>
              </a:rPr>
              <a:t>Millerites</a:t>
            </a:r>
            <a:r>
              <a:rPr lang="en-US" sz="1200" kern="1200" baseline="0" dirty="0" smtClean="0">
                <a:solidFill>
                  <a:schemeClr val="tx1"/>
                </a:solidFill>
                <a:latin typeface="+mn-lt"/>
                <a:ea typeface="+mn-ea"/>
                <a:cs typeface="+mn-cs"/>
              </a:rPr>
              <a:t>’ preconception of the soon Coming</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18</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God was trying to warn the </a:t>
            </a:r>
            <a:r>
              <a:rPr lang="en-US" dirty="0" err="1" smtClean="0"/>
              <a:t>millerites</a:t>
            </a:r>
            <a:r>
              <a:rPr lang="en-US" dirty="0" smtClean="0"/>
              <a:t> that they were misunderstanding the prophecies. Josiah said that the 6</a:t>
            </a:r>
            <a:r>
              <a:rPr lang="en-US" baseline="30000" dirty="0" smtClean="0"/>
              <a:t>th</a:t>
            </a:r>
            <a:r>
              <a:rPr lang="en-US" dirty="0" smtClean="0"/>
              <a:t> trumpet finished</a:t>
            </a:r>
            <a:r>
              <a:rPr lang="en-US" baseline="0" dirty="0" smtClean="0"/>
              <a:t> in AUG 11 1840 but the angel told Foy that the sixth angel had not finished sounding. This puts </a:t>
            </a:r>
            <a:r>
              <a:rPr lang="en-US" baseline="0" dirty="0" err="1" smtClean="0"/>
              <a:t>Litches</a:t>
            </a:r>
            <a:r>
              <a:rPr lang="en-US" baseline="0" dirty="0" smtClean="0"/>
              <a:t> prediction in disarray. If the 6</a:t>
            </a:r>
            <a:r>
              <a:rPr lang="en-US" baseline="30000" dirty="0" smtClean="0"/>
              <a:t>th</a:t>
            </a:r>
            <a:r>
              <a:rPr lang="en-US" baseline="0" dirty="0" smtClean="0"/>
              <a:t> angel hadn’t done sounding in 1842 then the interpretation being the fall of the ottoman empire is shaky which also makes the 5</a:t>
            </a:r>
            <a:r>
              <a:rPr lang="en-US" baseline="30000" dirty="0" smtClean="0"/>
              <a:t>th</a:t>
            </a:r>
            <a:r>
              <a:rPr lang="en-US" baseline="0" dirty="0" smtClean="0"/>
              <a:t> trumpet interpretation shaky as it is the foundation for the 6</a:t>
            </a:r>
            <a:r>
              <a:rPr lang="en-US" baseline="30000" dirty="0" smtClean="0"/>
              <a:t>th</a:t>
            </a:r>
            <a:r>
              <a:rPr lang="en-US" baseline="0" dirty="0" smtClean="0"/>
              <a:t>. Did God cause the </a:t>
            </a:r>
            <a:r>
              <a:rPr lang="en-US" baseline="0" dirty="0" err="1" smtClean="0"/>
              <a:t>millerites</a:t>
            </a:r>
            <a:r>
              <a:rPr lang="en-US" baseline="0" dirty="0" smtClean="0"/>
              <a:t> to be deceived? No! Did he </a:t>
            </a:r>
            <a:r>
              <a:rPr lang="en-US" baseline="0" dirty="0" err="1" smtClean="0"/>
              <a:t>overide</a:t>
            </a:r>
            <a:r>
              <a:rPr lang="en-US" baseline="0" dirty="0" smtClean="0"/>
              <a:t> it to a greater </a:t>
            </a:r>
            <a:r>
              <a:rPr lang="en-US" baseline="0" dirty="0" err="1" smtClean="0"/>
              <a:t>purpose?Yes</a:t>
            </a:r>
            <a:r>
              <a:rPr lang="en-US" baseline="0" dirty="0" smtClean="0"/>
              <a:t> the world saw that there was some </a:t>
            </a:r>
            <a:r>
              <a:rPr lang="en-US" baseline="0" dirty="0" err="1" smtClean="0"/>
              <a:t>vailidity</a:t>
            </a:r>
            <a:r>
              <a:rPr lang="en-US" baseline="0" dirty="0" smtClean="0"/>
              <a:t>  to the year day principle which pointed out the 2300 days of Daniel 8:14 was coming to an end.</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Is this a literal star that falls from heaven. No because the bible refers to this star as him. and to this star is given a key to the bottomless pit.</a:t>
            </a:r>
          </a:p>
          <a:p>
            <a:r>
              <a:rPr lang="en-US" sz="1200" kern="1200" dirty="0" smtClean="0">
                <a:solidFill>
                  <a:schemeClr val="tx1"/>
                </a:solidFill>
                <a:latin typeface="+mn-lt"/>
                <a:ea typeface="+mn-ea"/>
                <a:cs typeface="+mn-cs"/>
              </a:rPr>
              <a:t>So this star is a person and to this person is given a key to open the bottomless pit.</a:t>
            </a:r>
          </a:p>
          <a:p>
            <a:r>
              <a:rPr lang="en-US" sz="1200" kern="1200" dirty="0" smtClean="0">
                <a:solidFill>
                  <a:schemeClr val="tx1"/>
                </a:solidFill>
                <a:latin typeface="+mn-lt"/>
                <a:ea typeface="+mn-ea"/>
                <a:cs typeface="+mn-cs"/>
              </a:rPr>
              <a:t>Can we find out who this person is. Does the Bible identify who this person is to whom is given the key of the bottomless pit.</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Does revelation 9:1 give us any clues so that we can identify who this person is.</a:t>
            </a:r>
          </a:p>
          <a:p>
            <a:pPr lvl="0"/>
            <a:r>
              <a:rPr lang="en-US" sz="1200" kern="1200" dirty="0" smtClean="0">
                <a:solidFill>
                  <a:schemeClr val="tx1"/>
                </a:solidFill>
                <a:latin typeface="+mn-lt"/>
                <a:ea typeface="+mn-ea"/>
                <a:cs typeface="+mn-cs"/>
              </a:rPr>
              <a:t>This star or person falls from heaven unto the earth.</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Revelation 9:1 tells us that this fallen star was given a key to open the bottomless pit. What is this bottomless pit.</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26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What does the word </a:t>
            </a:r>
            <a:r>
              <a:rPr lang="en-US" dirty="0" err="1" smtClean="0"/>
              <a:t>abaddon</a:t>
            </a:r>
            <a:r>
              <a:rPr lang="en-US" dirty="0" smtClean="0"/>
              <a:t> mean.</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29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What does the word</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30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What about his name </a:t>
            </a:r>
            <a:r>
              <a:rPr lang="en-US" sz="1200" kern="1200" dirty="0" err="1" smtClean="0">
                <a:solidFill>
                  <a:schemeClr val="tx1"/>
                </a:solidFill>
                <a:latin typeface="+mn-lt"/>
                <a:ea typeface="+mn-ea"/>
                <a:cs typeface="+mn-cs"/>
              </a:rPr>
              <a:t>apollyon</a:t>
            </a:r>
            <a:r>
              <a:rPr lang="en-US" sz="1200" kern="1200" dirty="0" smtClean="0">
                <a:solidFill>
                  <a:schemeClr val="tx1"/>
                </a:solidFill>
                <a:latin typeface="+mn-lt"/>
                <a:ea typeface="+mn-ea"/>
                <a:cs typeface="+mn-cs"/>
              </a:rPr>
              <a:t> what does that mean.</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31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word into the deep is the same </a:t>
            </a:r>
            <a:r>
              <a:rPr lang="en-US" sz="1200" kern="1200" dirty="0" err="1" smtClean="0">
                <a:solidFill>
                  <a:schemeClr val="tx1"/>
                </a:solidFill>
                <a:latin typeface="+mn-lt"/>
                <a:ea typeface="+mn-ea"/>
                <a:cs typeface="+mn-cs"/>
              </a:rPr>
              <a:t>greek</a:t>
            </a:r>
            <a:r>
              <a:rPr lang="en-US" sz="1200" kern="1200" dirty="0" smtClean="0">
                <a:solidFill>
                  <a:schemeClr val="tx1"/>
                </a:solidFill>
                <a:latin typeface="+mn-lt"/>
                <a:ea typeface="+mn-ea"/>
                <a:cs typeface="+mn-cs"/>
              </a:rPr>
              <a:t> word used for bottomless pit.</a:t>
            </a:r>
          </a:p>
          <a:p>
            <a:r>
              <a:rPr lang="en-US" sz="1200" kern="1200" dirty="0" smtClean="0">
                <a:solidFill>
                  <a:schemeClr val="tx1"/>
                </a:solidFill>
                <a:latin typeface="+mn-lt"/>
                <a:ea typeface="+mn-ea"/>
                <a:cs typeface="+mn-cs"/>
              </a:rPr>
              <a:t>These demons were terrified of this place called the </a:t>
            </a:r>
            <a:r>
              <a:rPr lang="en-US" sz="1200" kern="1200" dirty="0" err="1" smtClean="0">
                <a:solidFill>
                  <a:schemeClr val="tx1"/>
                </a:solidFill>
                <a:latin typeface="+mn-lt"/>
                <a:ea typeface="+mn-ea"/>
                <a:cs typeface="+mn-cs"/>
              </a:rPr>
              <a:t>abys</a:t>
            </a:r>
            <a:r>
              <a:rPr lang="en-US" sz="1200" kern="1200" dirty="0" smtClean="0">
                <a:solidFill>
                  <a:schemeClr val="tx1"/>
                </a:solidFill>
                <a:latin typeface="+mn-lt"/>
                <a:ea typeface="+mn-ea"/>
                <a:cs typeface="+mn-cs"/>
              </a:rPr>
              <a:t>  or deep or bottomless pit. Its like some sort of prison it was a place they did not want to go.</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35</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Now if you need evidence that this pit is the prison house of demons notice what it says in verse 3 it says when this pit was opened and locusts came out and they were given power like unto scorpions </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36</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70 came back to Jesus and were rejoicing with joy saying even the devils are subject to us in thy name. </a:t>
            </a:r>
          </a:p>
          <a:p>
            <a:r>
              <a:rPr lang="en-US" sz="1200" kern="1200" dirty="0" smtClean="0">
                <a:solidFill>
                  <a:schemeClr val="tx1"/>
                </a:solidFill>
                <a:latin typeface="+mn-lt"/>
                <a:ea typeface="+mn-ea"/>
                <a:cs typeface="+mn-cs"/>
              </a:rPr>
              <a:t>What did Jesus say. Don’t get all excited that all these demons are subject to you. Get excited about your name being  written in heaven.</a:t>
            </a:r>
          </a:p>
          <a:p>
            <a:r>
              <a:rPr lang="en-US" sz="1200" kern="1200" dirty="0" smtClean="0">
                <a:solidFill>
                  <a:schemeClr val="tx1"/>
                </a:solidFill>
                <a:latin typeface="+mn-lt"/>
                <a:ea typeface="+mn-ea"/>
                <a:cs typeface="+mn-cs"/>
              </a:rPr>
              <a:t>By the way what did Jesus refer to the demonic spirits as?</a:t>
            </a:r>
          </a:p>
          <a:p>
            <a:r>
              <a:rPr lang="en-US" sz="1200" kern="1200" dirty="0" smtClean="0">
                <a:solidFill>
                  <a:schemeClr val="tx1"/>
                </a:solidFill>
                <a:latin typeface="+mn-lt"/>
                <a:ea typeface="+mn-ea"/>
                <a:cs typeface="+mn-cs"/>
              </a:rPr>
              <a:t>Serpents and scorpions.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Three times in this trumpet these things that come out of the bottomless pit are mentioned as scorpions.</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37</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40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According to Uriah Smith the king of the bottomless pit is</a:t>
            </a:r>
            <a:r>
              <a:rPr lang="en-US" baseline="0" dirty="0" smtClean="0"/>
              <a:t> Othman the king of the ottoman empire.</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43</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What</a:t>
            </a:r>
            <a:r>
              <a:rPr lang="en-US" baseline="0" dirty="0" smtClean="0"/>
              <a:t> does the bible say why the locusts were released.</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44</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Question does</a:t>
            </a:r>
            <a:r>
              <a:rPr lang="en-US" baseline="0" dirty="0" smtClean="0"/>
              <a:t> the bible identify who has the seal of God thus being spared the torment of these locusts. And when it is given?</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50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latin typeface="+mn-lt"/>
                <a:ea typeface="+mn-ea"/>
                <a:cs typeface="+mn-cs"/>
              </a:rPr>
              <a:t>This identifies the 144,000 as the ones who have the seal of God in their foreheads.</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This is a special group of people at the end of time having the Fathers name written in their foreheads. They sing a song of  which no other group of people can sing because is a song of their experience which no other group has had. They have to live through a period of time when there is no mediator in heaven to forgive sin. And it says that they are without fault before the throne of God.</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52</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That seal even though it is related to the  Sabbath because no law breaker will ever receive it, contains so much more than that. It contains the name of God the Father, New Jerusalem and Jesus new name. If the character of JESUS is not fully reproduced in you </a:t>
            </a:r>
            <a:r>
              <a:rPr lang="en-US" sz="1200" kern="1200" dirty="0" err="1" smtClean="0">
                <a:solidFill>
                  <a:schemeClr val="tx1"/>
                </a:solidFill>
                <a:latin typeface="+mn-lt"/>
                <a:ea typeface="+mn-ea"/>
                <a:cs typeface="+mn-cs"/>
              </a:rPr>
              <a:t>you</a:t>
            </a:r>
            <a:r>
              <a:rPr lang="en-US" sz="1200" kern="1200" dirty="0" smtClean="0">
                <a:solidFill>
                  <a:schemeClr val="tx1"/>
                </a:solidFill>
                <a:latin typeface="+mn-lt"/>
                <a:ea typeface="+mn-ea"/>
                <a:cs typeface="+mn-cs"/>
              </a:rPr>
              <a:t> will not receive the seal of God. This is a special group of people that have developed </a:t>
            </a:r>
            <a:r>
              <a:rPr lang="en-US" sz="1200" kern="1200" dirty="0" err="1" smtClean="0">
                <a:solidFill>
                  <a:schemeClr val="tx1"/>
                </a:solidFill>
                <a:latin typeface="+mn-lt"/>
                <a:ea typeface="+mn-ea"/>
                <a:cs typeface="+mn-cs"/>
              </a:rPr>
              <a:t>CHristlike</a:t>
            </a:r>
            <a:r>
              <a:rPr lang="en-US" sz="1200" kern="1200" dirty="0" smtClean="0">
                <a:solidFill>
                  <a:schemeClr val="tx1"/>
                </a:solidFill>
                <a:latin typeface="+mn-lt"/>
                <a:ea typeface="+mn-ea"/>
                <a:cs typeface="+mn-cs"/>
              </a:rPr>
              <a:t> characters so that they can live in the sight of God without a mediator after the close of probation.</a:t>
            </a:r>
          </a:p>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53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What did Uriah Smith say about the seal of God.</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56</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According to Ezekiel</a:t>
            </a:r>
            <a:r>
              <a:rPr lang="en-US" baseline="0" dirty="0" smtClean="0"/>
              <a:t> the seal of  God is placed just prior to the close of probation. As soon as God’s people are sealed</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62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book entitled “The Unknown Prophet“ by Delbert W. Backer, 1987, Review and Herald,</a:t>
            </a:r>
          </a:p>
          <a:p>
            <a:r>
              <a:rPr lang="en-US" sz="1200" kern="1200" baseline="0" dirty="0" smtClean="0">
                <a:solidFill>
                  <a:schemeClr val="tx1"/>
                </a:solidFill>
                <a:latin typeface="+mn-lt"/>
                <a:ea typeface="+mn-ea"/>
                <a:cs typeface="+mn-cs"/>
              </a:rPr>
              <a:t>Washington! The book shows how little we knew about these two prophets up until now and how incorrect the</a:t>
            </a:r>
          </a:p>
          <a:p>
            <a:r>
              <a:rPr lang="en-US" sz="1200" kern="1200" baseline="0" dirty="0" smtClean="0">
                <a:solidFill>
                  <a:schemeClr val="tx1"/>
                </a:solidFill>
                <a:latin typeface="+mn-lt"/>
                <a:ea typeface="+mn-ea"/>
                <a:cs typeface="+mn-cs"/>
              </a:rPr>
              <a:t>little information we had about them was!</a:t>
            </a:r>
          </a:p>
          <a:p>
            <a:r>
              <a:rPr lang="en-US" sz="1200" kern="1200" baseline="0" dirty="0" smtClean="0">
                <a:solidFill>
                  <a:schemeClr val="tx1"/>
                </a:solidFill>
                <a:latin typeface="+mn-lt"/>
                <a:ea typeface="+mn-ea"/>
                <a:cs typeface="+mn-cs"/>
              </a:rPr>
              <a:t> Through these two men God tried to warn the </a:t>
            </a:r>
            <a:r>
              <a:rPr lang="en-US" sz="1200" kern="1200" baseline="0" dirty="0" err="1" smtClean="0">
                <a:solidFill>
                  <a:schemeClr val="tx1"/>
                </a:solidFill>
                <a:latin typeface="+mn-lt"/>
                <a:ea typeface="+mn-ea"/>
                <a:cs typeface="+mn-cs"/>
              </a:rPr>
              <a:t>Millerites</a:t>
            </a:r>
            <a:r>
              <a:rPr lang="en-US" sz="1200" kern="1200" baseline="0" dirty="0" smtClean="0">
                <a:solidFill>
                  <a:schemeClr val="tx1"/>
                </a:solidFill>
                <a:latin typeface="+mn-lt"/>
                <a:ea typeface="+mn-ea"/>
                <a:cs typeface="+mn-cs"/>
              </a:rPr>
              <a:t> that world would not end in 1844.</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It was between </a:t>
            </a:r>
            <a:r>
              <a:rPr lang="en-US" sz="1200" b="1" kern="1200" baseline="0" dirty="0" smtClean="0">
                <a:solidFill>
                  <a:schemeClr val="tx1"/>
                </a:solidFill>
                <a:latin typeface="+mn-lt"/>
                <a:ea typeface="+mn-ea"/>
                <a:cs typeface="+mn-cs"/>
              </a:rPr>
              <a:t>18 Jan. 1842 and summer 1844, that is the two years before the </a:t>
            </a:r>
            <a:r>
              <a:rPr lang="en-US" sz="1200" b="1" kern="1200" baseline="0" dirty="0" err="1" smtClean="0">
                <a:solidFill>
                  <a:schemeClr val="tx1"/>
                </a:solidFill>
                <a:latin typeface="+mn-lt"/>
                <a:ea typeface="+mn-ea"/>
                <a:cs typeface="+mn-cs"/>
              </a:rPr>
              <a:t>Millerites</a:t>
            </a:r>
            <a:r>
              <a:rPr lang="en-US" sz="1200" b="1" kern="1200" baseline="0" dirty="0" smtClean="0">
                <a:solidFill>
                  <a:schemeClr val="tx1"/>
                </a:solidFill>
                <a:latin typeface="+mn-lt"/>
                <a:ea typeface="+mn-ea"/>
                <a:cs typeface="+mn-cs"/>
              </a:rPr>
              <a:t> expected Jesus to</a:t>
            </a:r>
          </a:p>
          <a:p>
            <a:r>
              <a:rPr lang="en-US" sz="1200" kern="1200" baseline="0" dirty="0" smtClean="0">
                <a:solidFill>
                  <a:schemeClr val="tx1"/>
                </a:solidFill>
                <a:latin typeface="+mn-lt"/>
                <a:ea typeface="+mn-ea"/>
                <a:cs typeface="+mn-cs"/>
              </a:rPr>
              <a:t>come, that God gave Foy visions, on different occasions, which showed that the world would continue after 22</a:t>
            </a:r>
          </a:p>
          <a:p>
            <a:r>
              <a:rPr lang="en-US" sz="1200" kern="1200" baseline="0" dirty="0" smtClean="0">
                <a:solidFill>
                  <a:schemeClr val="tx1"/>
                </a:solidFill>
                <a:latin typeface="+mn-lt"/>
                <a:ea typeface="+mn-ea"/>
                <a:cs typeface="+mn-cs"/>
              </a:rPr>
              <a:t>Oct 1844, before Jesus could come. Foy was shown the beauty of the Heavens, but also the tragic fate of the ungodly</a:t>
            </a:r>
          </a:p>
          <a:p>
            <a:r>
              <a:rPr lang="en-US" sz="1200" kern="1200" baseline="0" dirty="0" smtClean="0">
                <a:solidFill>
                  <a:schemeClr val="tx1"/>
                </a:solidFill>
                <a:latin typeface="+mn-lt"/>
                <a:ea typeface="+mn-ea"/>
                <a:cs typeface="+mn-cs"/>
              </a:rPr>
              <a:t>people.</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this vision Foy saw himself, with a group of believers waking toward heaven. He reported it as following you can download the whole file from the Ellen White CD under </a:t>
            </a:r>
            <a:r>
              <a:rPr lang="en-US" sz="1200" kern="1200" baseline="0" dirty="0" err="1" smtClean="0">
                <a:solidFill>
                  <a:schemeClr val="tx1"/>
                </a:solidFill>
                <a:latin typeface="+mn-lt"/>
                <a:ea typeface="+mn-ea"/>
                <a:cs typeface="+mn-cs"/>
              </a:rPr>
              <a:t>william</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foy</a:t>
            </a:r>
            <a:r>
              <a:rPr lang="en-US" sz="1200" kern="1200" baseline="0" dirty="0" smtClean="0">
                <a:solidFill>
                  <a:schemeClr val="tx1"/>
                </a:solidFill>
                <a:latin typeface="+mn-lt"/>
                <a:ea typeface="+mn-ea"/>
                <a:cs typeface="+mn-cs"/>
              </a:rPr>
              <a:t> in the pioneers section.</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lnSpcReduction="10000"/>
          </a:bodyPr>
          <a:lstStyle/>
          <a:p>
            <a:r>
              <a:rPr lang="en-US" sz="1200" kern="1200" baseline="0" dirty="0" smtClean="0">
                <a:solidFill>
                  <a:schemeClr val="tx1"/>
                </a:solidFill>
                <a:latin typeface="+mn-lt"/>
                <a:ea typeface="+mn-ea"/>
                <a:cs typeface="+mn-cs"/>
              </a:rPr>
              <a:t> Two years later, through Foy’s vision, God intervened to give a </a:t>
            </a:r>
            <a:r>
              <a:rPr lang="en-US" sz="1200" b="1" kern="1200" baseline="0" dirty="0" smtClean="0">
                <a:solidFill>
                  <a:schemeClr val="tx1"/>
                </a:solidFill>
                <a:latin typeface="+mn-lt"/>
                <a:ea typeface="+mn-ea"/>
                <a:cs typeface="+mn-cs"/>
              </a:rPr>
              <a:t>clear sign that the </a:t>
            </a:r>
            <a:r>
              <a:rPr lang="en-US" sz="1200" b="1" kern="1200" baseline="0" dirty="0" err="1" smtClean="0">
                <a:solidFill>
                  <a:schemeClr val="tx1"/>
                </a:solidFill>
                <a:latin typeface="+mn-lt"/>
                <a:ea typeface="+mn-ea"/>
                <a:cs typeface="+mn-cs"/>
              </a:rPr>
              <a:t>Millerites</a:t>
            </a:r>
            <a:r>
              <a:rPr lang="en-US" sz="1200" b="1" kern="1200" baseline="0" dirty="0" smtClean="0">
                <a:solidFill>
                  <a:schemeClr val="tx1"/>
                </a:solidFill>
                <a:latin typeface="+mn-lt"/>
                <a:ea typeface="+mn-ea"/>
                <a:cs typeface="+mn-cs"/>
              </a:rPr>
              <a:t>’ interpretation of</a:t>
            </a:r>
          </a:p>
          <a:p>
            <a:r>
              <a:rPr lang="en-US" sz="1200" kern="1200" baseline="0" dirty="0" smtClean="0">
                <a:solidFill>
                  <a:schemeClr val="tx1"/>
                </a:solidFill>
                <a:latin typeface="+mn-lt"/>
                <a:ea typeface="+mn-ea"/>
                <a:cs typeface="+mn-cs"/>
              </a:rPr>
              <a:t>the 6th Trumpet was </a:t>
            </a:r>
            <a:r>
              <a:rPr lang="en-US" sz="1200" b="1" kern="1200" baseline="0" dirty="0" smtClean="0">
                <a:solidFill>
                  <a:schemeClr val="tx1"/>
                </a:solidFill>
                <a:latin typeface="+mn-lt"/>
                <a:ea typeface="+mn-ea"/>
                <a:cs typeface="+mn-cs"/>
              </a:rPr>
              <a:t>incorrect!</a:t>
            </a:r>
          </a:p>
          <a:p>
            <a:r>
              <a:rPr lang="en-US" sz="1200" kern="1200" baseline="0" dirty="0" smtClean="0">
                <a:solidFill>
                  <a:schemeClr val="tx1"/>
                </a:solidFill>
                <a:latin typeface="+mn-lt"/>
                <a:ea typeface="+mn-ea"/>
                <a:cs typeface="+mn-cs"/>
              </a:rPr>
              <a:t>God wanted the </a:t>
            </a:r>
            <a:r>
              <a:rPr lang="en-US" sz="1200" kern="1200" baseline="0" dirty="0" err="1" smtClean="0">
                <a:solidFill>
                  <a:schemeClr val="tx1"/>
                </a:solidFill>
                <a:latin typeface="+mn-lt"/>
                <a:ea typeface="+mn-ea"/>
                <a:cs typeface="+mn-cs"/>
              </a:rPr>
              <a:t>Millerites</a:t>
            </a:r>
            <a:r>
              <a:rPr lang="en-US" sz="1200" kern="1200" baseline="0" dirty="0" smtClean="0">
                <a:solidFill>
                  <a:schemeClr val="tx1"/>
                </a:solidFill>
                <a:latin typeface="+mn-lt"/>
                <a:ea typeface="+mn-ea"/>
                <a:cs typeface="+mn-cs"/>
              </a:rPr>
              <a:t> to reconsider their interpretation and chronology of the 6th Trumpet. However,</a:t>
            </a:r>
          </a:p>
          <a:p>
            <a:r>
              <a:rPr lang="en-US" sz="1200" kern="1200" baseline="0" dirty="0" smtClean="0">
                <a:solidFill>
                  <a:schemeClr val="tx1"/>
                </a:solidFill>
                <a:latin typeface="+mn-lt"/>
                <a:ea typeface="+mn-ea"/>
                <a:cs typeface="+mn-cs"/>
              </a:rPr>
              <a:t>because the interpretation and chronology of the 6th Trumpet was directly connected to the historical</a:t>
            </a:r>
          </a:p>
          <a:p>
            <a:r>
              <a:rPr lang="en-US" sz="1200" kern="1200" baseline="0" dirty="0" smtClean="0">
                <a:solidFill>
                  <a:schemeClr val="tx1"/>
                </a:solidFill>
                <a:latin typeface="+mn-lt"/>
                <a:ea typeface="+mn-ea"/>
                <a:cs typeface="+mn-cs"/>
              </a:rPr>
              <a:t>interpretation of the other 5 Trumpets before it, it would have meant that the interpretations of the whole of the</a:t>
            </a:r>
          </a:p>
          <a:p>
            <a:r>
              <a:rPr lang="en-US" sz="1200" kern="1200" baseline="0" dirty="0" smtClean="0">
                <a:solidFill>
                  <a:schemeClr val="tx1"/>
                </a:solidFill>
                <a:latin typeface="+mn-lt"/>
                <a:ea typeface="+mn-ea"/>
                <a:cs typeface="+mn-cs"/>
              </a:rPr>
              <a:t>Trumpets would have had to be re-thought owing to this Godly warning. The 6th Trumpet would then have</a:t>
            </a:r>
          </a:p>
          <a:p>
            <a:r>
              <a:rPr lang="en-US" sz="1200" kern="1200" baseline="0" dirty="0" smtClean="0">
                <a:solidFill>
                  <a:schemeClr val="tx1"/>
                </a:solidFill>
                <a:latin typeface="+mn-lt"/>
                <a:ea typeface="+mn-ea"/>
                <a:cs typeface="+mn-cs"/>
              </a:rPr>
              <a:t>nothing to do with the Ottoman Empire and the 5th Trumpet could no longer be interpreted as they had thought.</a:t>
            </a:r>
          </a:p>
          <a:p>
            <a:r>
              <a:rPr lang="en-US" sz="1200" kern="1200" baseline="0" dirty="0" smtClean="0">
                <a:solidFill>
                  <a:schemeClr val="tx1"/>
                </a:solidFill>
                <a:latin typeface="+mn-lt"/>
                <a:ea typeface="+mn-ea"/>
                <a:cs typeface="+mn-cs"/>
              </a:rPr>
              <a:t>Consequently, they would have had to change the other four interpretations. There was clearly an error in the</a:t>
            </a:r>
          </a:p>
          <a:p>
            <a:r>
              <a:rPr lang="en-US" sz="1200" kern="1200" baseline="0" dirty="0" err="1" smtClean="0">
                <a:solidFill>
                  <a:schemeClr val="tx1"/>
                </a:solidFill>
                <a:latin typeface="+mn-lt"/>
                <a:ea typeface="+mn-ea"/>
                <a:cs typeface="+mn-cs"/>
              </a:rPr>
              <a:t>Millerites</a:t>
            </a:r>
            <a:r>
              <a:rPr lang="en-US" sz="1200" kern="1200" baseline="0" dirty="0" smtClean="0">
                <a:solidFill>
                  <a:schemeClr val="tx1"/>
                </a:solidFill>
                <a:latin typeface="+mn-lt"/>
                <a:ea typeface="+mn-ea"/>
                <a:cs typeface="+mn-cs"/>
              </a:rPr>
              <a:t>’ interpretation of the Trumpets which contributed to the Great Disappointment.</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Foy remained in this state for some three weeks. Then God gave him another vision on 4 Feb. 1842. At the end</a:t>
            </a:r>
          </a:p>
          <a:p>
            <a:r>
              <a:rPr lang="en-US" sz="1200" kern="1200" baseline="0" dirty="0" smtClean="0">
                <a:solidFill>
                  <a:schemeClr val="tx1"/>
                </a:solidFill>
                <a:latin typeface="+mn-lt"/>
                <a:ea typeface="+mn-ea"/>
                <a:cs typeface="+mn-cs"/>
              </a:rPr>
              <a:t>of the vision the accompanying angel said to him:</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This is a proof that Foy did in fact tell of his visions and that many people must have heard about them.</a:t>
            </a:r>
          </a:p>
          <a:p>
            <a:r>
              <a:rPr lang="en-US" sz="1200" kern="1200" baseline="0" dirty="0" smtClean="0">
                <a:solidFill>
                  <a:schemeClr val="tx1"/>
                </a:solidFill>
                <a:latin typeface="+mn-lt"/>
                <a:ea typeface="+mn-ea"/>
                <a:cs typeface="+mn-cs"/>
              </a:rPr>
              <a:t>Therefore, it is not true that Foy refused God’s commission from the very outset. Neither can we say that Foy</a:t>
            </a:r>
          </a:p>
          <a:p>
            <a:r>
              <a:rPr lang="en-US" sz="1200" kern="1200" baseline="0" dirty="0" smtClean="0">
                <a:solidFill>
                  <a:schemeClr val="tx1"/>
                </a:solidFill>
                <a:latin typeface="+mn-lt"/>
                <a:ea typeface="+mn-ea"/>
                <a:cs typeface="+mn-cs"/>
              </a:rPr>
              <a:t>refused to relate his visions. There is also no proof that God took away this talent because of his disobedience.</a:t>
            </a:r>
          </a:p>
          <a:p>
            <a:r>
              <a:rPr lang="en-US" sz="1200" kern="1200" baseline="0" dirty="0" smtClean="0">
                <a:solidFill>
                  <a:schemeClr val="tx1"/>
                </a:solidFill>
                <a:latin typeface="+mn-lt"/>
                <a:ea typeface="+mn-ea"/>
                <a:cs typeface="+mn-cs"/>
              </a:rPr>
              <a:t>It can be that God released him from this task because of later circumstances and gave this gift to </a:t>
            </a:r>
            <a:r>
              <a:rPr lang="en-US" sz="1200" kern="1200" baseline="0" dirty="0" err="1" smtClean="0">
                <a:solidFill>
                  <a:schemeClr val="tx1"/>
                </a:solidFill>
                <a:latin typeface="+mn-lt"/>
                <a:ea typeface="+mn-ea"/>
                <a:cs typeface="+mn-cs"/>
              </a:rPr>
              <a:t>E.G.White</a:t>
            </a:r>
            <a:r>
              <a:rPr lang="en-US" sz="1200" kern="1200" baseline="0" dirty="0" smtClean="0">
                <a:solidFill>
                  <a:schemeClr val="tx1"/>
                </a:solidFill>
                <a:latin typeface="+mn-lt"/>
                <a:ea typeface="+mn-ea"/>
                <a:cs typeface="+mn-cs"/>
              </a:rPr>
              <a:t>.</a:t>
            </a:r>
          </a:p>
          <a:p>
            <a:r>
              <a:rPr lang="en-US" sz="1200" kern="1200" baseline="0" dirty="0" smtClean="0">
                <a:solidFill>
                  <a:schemeClr val="tx1"/>
                </a:solidFill>
                <a:latin typeface="+mn-lt"/>
                <a:ea typeface="+mn-ea"/>
                <a:cs typeface="+mn-cs"/>
              </a:rPr>
              <a:t>If Foy had refuted God’s task in January and February 1842, God would not have given him another two visions</a:t>
            </a:r>
          </a:p>
          <a:p>
            <a:r>
              <a:rPr lang="en-US" sz="1200" kern="1200" baseline="0" dirty="0" smtClean="0">
                <a:solidFill>
                  <a:schemeClr val="tx1"/>
                </a:solidFill>
                <a:latin typeface="+mn-lt"/>
                <a:ea typeface="+mn-ea"/>
                <a:cs typeface="+mn-cs"/>
              </a:rPr>
              <a:t>between July and August 1844.</a:t>
            </a:r>
            <a:endParaRPr lang="en-US" dirty="0"/>
          </a:p>
        </p:txBody>
      </p:sp>
      <p:sp>
        <p:nvSpPr>
          <p:cNvPr id="4" name="Slide Number Placeholder 3"/>
          <p:cNvSpPr>
            <a:spLocks noGrp="1"/>
          </p:cNvSpPr>
          <p:nvPr>
            <p:ph type="sldNum" sz="quarter" idx="10"/>
          </p:nvPr>
        </p:nvSpPr>
        <p:spPr/>
        <p:txBody>
          <a:bodyPr/>
          <a:lstStyle/>
          <a:p>
            <a:fld id="{BD338AE0-83F8-4B5B-AD23-4B963082CEC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1"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AB8AEC07-431E-49D0-9DF6-D12A3EB68D16}" type="datetimeFigureOut">
              <a:rPr lang="en-US" smtClean="0"/>
              <a:pPr/>
              <a:t>6/2/2015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5707EC7-00AA-43D6-99B4-8E010A7B2F2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AEC07-431E-49D0-9DF6-D12A3EB68D1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AEC07-431E-49D0-9DF6-D12A3EB68D1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AEC07-431E-49D0-9DF6-D12A3EB68D1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7"/>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8AEC07-431E-49D0-9DF6-D12A3EB68D1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6"/>
            <a:ext cx="762000" cy="365125"/>
          </a:xfrm>
        </p:spPr>
        <p:txBody>
          <a:bodyPr/>
          <a:lstStyle/>
          <a:p>
            <a:fld id="{B5707EC7-00AA-43D6-99B4-8E010A7B2F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1"/>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8AEC07-431E-49D0-9DF6-D12A3EB68D16}"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1" y="1535113"/>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535113"/>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1" y="2362201"/>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2362201"/>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8AEC07-431E-49D0-9DF6-D12A3EB68D16}" type="datetimeFigureOut">
              <a:rPr lang="en-US" smtClean="0"/>
              <a:pPr/>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8AEC07-431E-49D0-9DF6-D12A3EB68D16}" type="datetimeFigureOut">
              <a:rPr lang="en-US" smtClean="0"/>
              <a:pPr/>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AEC07-431E-49D0-9DF6-D12A3EB68D16}" type="datetimeFigureOut">
              <a:rPr lang="en-US" smtClean="0"/>
              <a:pPr/>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524001"/>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1"/>
            <a:ext cx="5111751"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8AEC07-431E-49D0-9DF6-D12A3EB68D16}"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8AEC07-431E-49D0-9DF6-D12A3EB68D16}"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707EC7-00AA-43D6-99B4-8E010A7B2F2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6"/>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B8AEC07-431E-49D0-9DF6-D12A3EB68D16}" type="datetimeFigureOut">
              <a:rPr lang="en-US" smtClean="0"/>
              <a:pPr/>
              <a:t>6/2/2015</a:t>
            </a:fld>
            <a:endParaRPr lang="en-US"/>
          </a:p>
        </p:txBody>
      </p:sp>
      <p:sp>
        <p:nvSpPr>
          <p:cNvPr id="3" name="Footer Placeholder 2"/>
          <p:cNvSpPr>
            <a:spLocks noGrp="1"/>
          </p:cNvSpPr>
          <p:nvPr>
            <p:ph type="ftr" sz="quarter" idx="3"/>
          </p:nvPr>
        </p:nvSpPr>
        <p:spPr>
          <a:xfrm>
            <a:off x="3124200" y="6416676"/>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6"/>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5707EC7-00AA-43D6-99B4-8E010A7B2F2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Autofit/>
          </a:bodyPr>
          <a:lstStyle/>
          <a:p>
            <a:r>
              <a:rPr lang="en-US" sz="2000" dirty="0" smtClean="0">
                <a:solidFill>
                  <a:schemeClr val="bg1"/>
                </a:solidFill>
              </a:rPr>
              <a:t>GC 334.4 1911 </a:t>
            </a:r>
            <a:r>
              <a:rPr lang="en-US" sz="2000" i="1" u="sng" dirty="0" smtClean="0">
                <a:solidFill>
                  <a:schemeClr val="bg1"/>
                </a:solidFill>
              </a:rPr>
              <a:t>In the year 1840 another remarkable fulfillment of prophecy excited widespread interest</a:t>
            </a:r>
            <a:r>
              <a:rPr lang="en-US" sz="2000" dirty="0" smtClean="0">
                <a:solidFill>
                  <a:schemeClr val="tx1"/>
                </a:solidFill>
              </a:rPr>
              <a:t>. Two years before, Josiah </a:t>
            </a:r>
            <a:r>
              <a:rPr lang="en-US" sz="2000" dirty="0" err="1" smtClean="0">
                <a:solidFill>
                  <a:schemeClr val="tx1"/>
                </a:solidFill>
              </a:rPr>
              <a:t>Litch</a:t>
            </a:r>
            <a:r>
              <a:rPr lang="en-US" sz="2000" dirty="0" smtClean="0">
                <a:solidFill>
                  <a:schemeClr val="tx1"/>
                </a:solidFill>
              </a:rPr>
              <a:t>, one of the leading ministers preaching the second advent, published an exposition of Revelation 9, predicting the fall of the Ottoman Empire. </a:t>
            </a:r>
            <a:r>
              <a:rPr lang="en-US" sz="2000" i="1" u="sng" dirty="0" smtClean="0">
                <a:solidFill>
                  <a:schemeClr val="bg1"/>
                </a:solidFill>
              </a:rPr>
              <a:t>According to his calculations, this power was to be overthrown "in A.D. 1840, sometime in the month of August</a:t>
            </a:r>
            <a:r>
              <a:rPr lang="en-US" sz="2000" dirty="0" smtClean="0">
                <a:solidFill>
                  <a:schemeClr val="tx1"/>
                </a:solidFill>
              </a:rPr>
              <a:t>;" and </a:t>
            </a:r>
            <a:r>
              <a:rPr lang="en-US" sz="2000" i="1" u="sng" dirty="0" smtClean="0">
                <a:solidFill>
                  <a:schemeClr val="bg1"/>
                </a:solidFill>
              </a:rPr>
              <a:t>only a few days previous to its accomplishment he wrote: </a:t>
            </a:r>
            <a:r>
              <a:rPr lang="en-US" sz="2000" dirty="0" smtClean="0">
                <a:solidFill>
                  <a:schemeClr val="tx1"/>
                </a:solidFill>
              </a:rPr>
              <a:t>"Allowing the first period, 150 years, to have been exactly fulfilled before </a:t>
            </a:r>
            <a:r>
              <a:rPr lang="en-US" sz="2000" dirty="0" err="1" smtClean="0">
                <a:solidFill>
                  <a:schemeClr val="tx1"/>
                </a:solidFill>
              </a:rPr>
              <a:t>Deacozes</a:t>
            </a:r>
            <a:r>
              <a:rPr lang="en-US" sz="2000" dirty="0" smtClean="0">
                <a:solidFill>
                  <a:schemeClr val="tx1"/>
                </a:solidFill>
              </a:rPr>
              <a:t> ascended the throne by permission of the Turks, and that the 391 years, fifteen days, commenced at the close of the first period, it will end </a:t>
            </a:r>
            <a:r>
              <a:rPr lang="en-US" sz="2000" i="1" u="sng" dirty="0" smtClean="0">
                <a:solidFill>
                  <a:schemeClr val="bg1"/>
                </a:solidFill>
              </a:rPr>
              <a:t>on the 11th of August, 1840, when the Ottoman power  in Constantinople may be expected to be broken</a:t>
            </a:r>
            <a:r>
              <a:rPr lang="en-US" sz="2000" dirty="0" smtClean="0">
                <a:solidFill>
                  <a:schemeClr val="tx1"/>
                </a:solidFill>
              </a:rPr>
              <a:t>. And this, I believe, will be found to be the case."--Josiah </a:t>
            </a:r>
            <a:r>
              <a:rPr lang="en-US" sz="2000" dirty="0" err="1" smtClean="0">
                <a:solidFill>
                  <a:schemeClr val="tx1"/>
                </a:solidFill>
              </a:rPr>
              <a:t>Litch</a:t>
            </a:r>
            <a:r>
              <a:rPr lang="en-US" sz="2000" dirty="0" smtClean="0">
                <a:solidFill>
                  <a:schemeClr val="tx1"/>
                </a:solidFill>
              </a:rPr>
              <a:t>, in Signs of the Times, and Expositor of Prophecy, Aug. 1, 1840.  { }  </a:t>
            </a:r>
            <a:br>
              <a:rPr lang="en-US" sz="2000" dirty="0" smtClean="0">
                <a:solidFill>
                  <a:schemeClr val="tx1"/>
                </a:solidFill>
              </a:rPr>
            </a:br>
            <a:r>
              <a:rPr lang="en-US" sz="2000" dirty="0" smtClean="0">
                <a:solidFill>
                  <a:schemeClr val="tx1"/>
                </a:solidFill>
              </a:rPr>
              <a:t>     At the very time specified, Turkey, through her ambassadors, accepted the protection of the allied powers of Europe, and thus placed herself under the control of Christian nations. </a:t>
            </a:r>
            <a:r>
              <a:rPr lang="en-US" sz="2000" dirty="0" smtClean="0">
                <a:solidFill>
                  <a:srgbClr val="FF0000"/>
                </a:solidFill>
              </a:rPr>
              <a:t>The event exactly fulfilled the prediction</a:t>
            </a:r>
            <a:r>
              <a:rPr lang="en-US" sz="2000" dirty="0" smtClean="0">
                <a:solidFill>
                  <a:schemeClr val="tx1"/>
                </a:solidFill>
              </a:rPr>
              <a:t>.</a:t>
            </a:r>
            <a:br>
              <a:rPr lang="en-US" sz="2000" dirty="0" smtClean="0">
                <a:solidFill>
                  <a:schemeClr val="tx1"/>
                </a:solidFill>
              </a:rPr>
            </a:br>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pPr algn="l"/>
            <a:r>
              <a:rPr lang="en-US" sz="2000" dirty="0" smtClean="0">
                <a:solidFill>
                  <a:schemeClr val="bg1"/>
                </a:solidFill>
              </a:rPr>
              <a:t>Ask any Adventist about William Foy and they will tell you that he refused the gift of prophecy and failed to reveal the visions and they were transferred to Ellen White because he refused to reveal </a:t>
            </a:r>
            <a:r>
              <a:rPr lang="en-US" sz="2000" dirty="0" err="1" smtClean="0">
                <a:solidFill>
                  <a:schemeClr val="bg1"/>
                </a:solidFill>
              </a:rPr>
              <a:t>thm</a:t>
            </a:r>
            <a:r>
              <a:rPr lang="en-US" sz="2000" dirty="0" smtClean="0">
                <a:solidFill>
                  <a:schemeClr val="bg1"/>
                </a:solidFill>
              </a:rPr>
              <a:t>. Is this not so.</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Historical research reveals the exact opposite.</a:t>
            </a:r>
            <a:endParaRPr lang="en-US" sz="20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Autofit/>
          </a:bodyPr>
          <a:lstStyle/>
          <a:p>
            <a:r>
              <a:rPr lang="en-US" sz="2000" dirty="0" smtClean="0">
                <a:solidFill>
                  <a:schemeClr val="bg1"/>
                </a:solidFill>
              </a:rPr>
              <a:t>The duty to declare the things that had thus been shown to me, to my fellow creatures, and warn them to flee</a:t>
            </a:r>
            <a:br>
              <a:rPr lang="en-US" sz="2000" dirty="0" smtClean="0">
                <a:solidFill>
                  <a:schemeClr val="bg1"/>
                </a:solidFill>
              </a:rPr>
            </a:br>
            <a:r>
              <a:rPr lang="en-US" sz="2000" dirty="0" smtClean="0">
                <a:solidFill>
                  <a:schemeClr val="bg1"/>
                </a:solidFill>
              </a:rPr>
              <a:t>from the wrath to come, rested with great weight upon my mind; but I was disobedient, settling upon this point</a:t>
            </a:r>
            <a:br>
              <a:rPr lang="en-US" sz="2000" dirty="0" smtClean="0">
                <a:solidFill>
                  <a:schemeClr val="bg1"/>
                </a:solidFill>
              </a:rPr>
            </a:br>
            <a:r>
              <a:rPr lang="en-US" sz="2000" dirty="0" smtClean="0">
                <a:solidFill>
                  <a:schemeClr val="bg1"/>
                </a:solidFill>
              </a:rPr>
              <a:t>for an excuse, that my guide did not demand me so to do; and I thereby brought darkness and death upon my</a:t>
            </a:r>
            <a:br>
              <a:rPr lang="en-US" sz="2000" dirty="0" smtClean="0">
                <a:solidFill>
                  <a:schemeClr val="bg1"/>
                </a:solidFill>
              </a:rPr>
            </a:br>
            <a:r>
              <a:rPr lang="en-US" sz="2000" dirty="0" smtClean="0">
                <a:solidFill>
                  <a:schemeClr val="bg1"/>
                </a:solidFill>
              </a:rPr>
              <a:t>soul. But I could find no peace or comfort. I began to doubt indeed whether my soul had been concerted, and</a:t>
            </a:r>
            <a:br>
              <a:rPr lang="en-US" sz="2000" dirty="0" smtClean="0">
                <a:solidFill>
                  <a:schemeClr val="bg1"/>
                </a:solidFill>
              </a:rPr>
            </a:br>
            <a:r>
              <a:rPr lang="en-US" sz="2000" dirty="0" smtClean="0">
                <a:solidFill>
                  <a:schemeClr val="bg1"/>
                </a:solidFill>
              </a:rPr>
              <a:t>although I often met with the people of God, I obtained no relief, but felt depressed and lonely. I could get no</a:t>
            </a:r>
            <a:br>
              <a:rPr lang="en-US" sz="2000" dirty="0" smtClean="0">
                <a:solidFill>
                  <a:schemeClr val="bg1"/>
                </a:solidFill>
              </a:rPr>
            </a:br>
            <a:r>
              <a:rPr lang="en-US" sz="2000" dirty="0" smtClean="0">
                <a:solidFill>
                  <a:schemeClr val="bg1"/>
                </a:solidFill>
              </a:rPr>
              <a:t>access in prayer. At last in order to escape the escape of going and personally declaring to the world, I</a:t>
            </a:r>
            <a:br>
              <a:rPr lang="en-US" sz="2000" dirty="0" smtClean="0">
                <a:solidFill>
                  <a:schemeClr val="bg1"/>
                </a:solidFill>
              </a:rPr>
            </a:br>
            <a:r>
              <a:rPr lang="en-US" sz="2000" dirty="0" smtClean="0">
                <a:solidFill>
                  <a:schemeClr val="bg1"/>
                </a:solidFill>
              </a:rPr>
              <a:t>decided to have it printed. Yet, in this I could find no relief.</a:t>
            </a:r>
            <a:r>
              <a:rPr lang="en-US" sz="2000" i="1" dirty="0" smtClean="0">
                <a:solidFill>
                  <a:schemeClr val="bg1"/>
                </a:solidFill>
              </a:rPr>
              <a:t> </a:t>
            </a:r>
            <a:br>
              <a:rPr lang="en-US" sz="2000" i="1" dirty="0" smtClean="0">
                <a:solidFill>
                  <a:schemeClr val="bg1"/>
                </a:solidFill>
              </a:rPr>
            </a:br>
            <a:r>
              <a:rPr lang="en-US" sz="1600" i="1" dirty="0" smtClean="0">
                <a:solidFill>
                  <a:schemeClr val="tx1"/>
                </a:solidFill>
              </a:rPr>
              <a:t>The Christian Experience of William </a:t>
            </a:r>
            <a:r>
              <a:rPr lang="en-US" sz="1600" i="1" dirty="0" err="1" smtClean="0">
                <a:solidFill>
                  <a:schemeClr val="tx1"/>
                </a:solidFill>
              </a:rPr>
              <a:t>E.Foy</a:t>
            </a:r>
            <a:r>
              <a:rPr lang="en-US" sz="1600" i="1" dirty="0" smtClean="0">
                <a:solidFill>
                  <a:schemeClr val="tx1"/>
                </a:solidFill>
              </a:rPr>
              <a:t> p. 9 to be obtained from </a:t>
            </a:r>
            <a:r>
              <a:rPr lang="en-US" sz="1600" i="1" dirty="0" err="1" smtClean="0">
                <a:solidFill>
                  <a:schemeClr val="tx1"/>
                </a:solidFill>
              </a:rPr>
              <a:t>E.G.White</a:t>
            </a:r>
            <a:r>
              <a:rPr lang="en-US" sz="1600" i="1" dirty="0" smtClean="0">
                <a:solidFill>
                  <a:schemeClr val="tx1"/>
                </a:solidFill>
              </a:rPr>
              <a:t> Publications General Conference, </a:t>
            </a:r>
            <a:r>
              <a:rPr lang="en-US" sz="1600" i="1" dirty="0" err="1" smtClean="0">
                <a:solidFill>
                  <a:schemeClr val="tx1"/>
                </a:solidFill>
              </a:rPr>
              <a:t>Takoma</a:t>
            </a:r>
            <a:r>
              <a:rPr lang="en-US" sz="1600" i="1" dirty="0" smtClean="0">
                <a:solidFill>
                  <a:schemeClr val="tx1"/>
                </a:solidFill>
              </a:rPr>
              <a:t/>
            </a:r>
            <a:br>
              <a:rPr lang="en-US" sz="1600" i="1" dirty="0" smtClean="0">
                <a:solidFill>
                  <a:schemeClr val="tx1"/>
                </a:solidFill>
              </a:rPr>
            </a:br>
            <a:r>
              <a:rPr lang="en-US" sz="1600" i="1" dirty="0" smtClean="0">
                <a:solidFill>
                  <a:schemeClr val="tx1"/>
                </a:solidFill>
              </a:rPr>
              <a:t>Park, D.C.</a:t>
            </a:r>
            <a:endParaRPr lang="en-US" sz="1600" i="1"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2000" i="1" dirty="0" smtClean="0"/>
              <a:t>“</a:t>
            </a:r>
            <a:r>
              <a:rPr lang="en-US" sz="2800" dirty="0" smtClean="0">
                <a:solidFill>
                  <a:schemeClr val="bg1"/>
                </a:solidFill>
              </a:rPr>
              <a:t>Thy spirit must return to the yonder world, and thou must reveal those things which thou hast seen, and also</a:t>
            </a:r>
            <a:br>
              <a:rPr lang="en-US" sz="2800" dirty="0" smtClean="0">
                <a:solidFill>
                  <a:schemeClr val="bg1"/>
                </a:solidFill>
              </a:rPr>
            </a:br>
            <a:r>
              <a:rPr lang="en-US" sz="2800" dirty="0" smtClean="0">
                <a:solidFill>
                  <a:schemeClr val="bg1"/>
                </a:solidFill>
              </a:rPr>
              <a:t>warn thy fellow creatures to flee from the wrath to come.“ I then answered him saying, “How can I return to</a:t>
            </a:r>
            <a:br>
              <a:rPr lang="en-US" sz="2800" dirty="0" smtClean="0">
                <a:solidFill>
                  <a:schemeClr val="bg1"/>
                </a:solidFill>
              </a:rPr>
            </a:br>
            <a:r>
              <a:rPr lang="en-US" sz="2800" dirty="0" smtClean="0">
                <a:solidFill>
                  <a:schemeClr val="bg1"/>
                </a:solidFill>
              </a:rPr>
              <a:t>the yonder world?“ He answered me, “I will go with thee, and support and help thee to declare these things</a:t>
            </a:r>
            <a:br>
              <a:rPr lang="en-US" sz="2800" dirty="0" smtClean="0">
                <a:solidFill>
                  <a:schemeClr val="bg1"/>
                </a:solidFill>
              </a:rPr>
            </a:br>
            <a:r>
              <a:rPr lang="en-US" sz="2800" dirty="0" smtClean="0">
                <a:solidFill>
                  <a:schemeClr val="bg1"/>
                </a:solidFill>
              </a:rPr>
              <a:t>unto the world.“ Then I answered the angel, “I will go.“</a:t>
            </a:r>
            <a:r>
              <a:rPr lang="en-US" sz="2800" i="1" dirty="0" smtClean="0">
                <a:solidFill>
                  <a:schemeClr val="bg1"/>
                </a:solidFill>
              </a:rPr>
              <a:t/>
            </a:r>
            <a:br>
              <a:rPr lang="en-US" sz="2800" i="1" dirty="0" smtClean="0">
                <a:solidFill>
                  <a:schemeClr val="bg1"/>
                </a:solidFill>
              </a:rPr>
            </a:br>
            <a:r>
              <a:rPr lang="en-US" sz="1800" i="1" dirty="0" smtClean="0">
                <a:solidFill>
                  <a:schemeClr val="tx1"/>
                </a:solidFill>
              </a:rPr>
              <a:t>The Christian Experience of William Foy, p13</a:t>
            </a:r>
            <a:endParaRPr lang="en-US" sz="1800" i="1"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2000" dirty="0" smtClean="0"/>
              <a:t>Foy had further battles and was still very unwilling to carry out God’s task. But two days later, a pastor who</a:t>
            </a:r>
            <a:br>
              <a:rPr lang="en-US" sz="2000" dirty="0" smtClean="0"/>
            </a:br>
            <a:r>
              <a:rPr lang="en-US" sz="2000" dirty="0" smtClean="0"/>
              <a:t>knew of his visions, asked him to tell them to his Church. The day after, on 7 Feb. 1842, he spoke </a:t>
            </a:r>
            <a:r>
              <a:rPr lang="en-US" sz="2000" dirty="0" err="1" smtClean="0"/>
              <a:t>infront</a:t>
            </a:r>
            <a:r>
              <a:rPr lang="en-US" sz="2000" dirty="0" smtClean="0"/>
              <a:t> of a</a:t>
            </a:r>
            <a:br>
              <a:rPr lang="en-US" sz="2000" dirty="0" smtClean="0"/>
            </a:br>
            <a:r>
              <a:rPr lang="en-US" sz="2000" dirty="0" smtClean="0"/>
              <a:t>large audience about his visions for the first time.</a:t>
            </a:r>
            <a:r>
              <a:rPr lang="en-US" sz="2000" i="1" dirty="0" smtClean="0"/>
              <a:t> </a:t>
            </a:r>
            <a:br>
              <a:rPr lang="en-US" sz="2000" i="1" dirty="0" smtClean="0"/>
            </a:br>
            <a:r>
              <a:rPr lang="en-US" sz="2000" i="1" dirty="0" smtClean="0"/>
              <a:t/>
            </a:r>
            <a:br>
              <a:rPr lang="en-US" sz="2000" i="1" dirty="0" smtClean="0"/>
            </a:br>
            <a:r>
              <a:rPr lang="en-US" sz="2000" i="1" dirty="0" smtClean="0"/>
              <a:t/>
            </a:r>
            <a:br>
              <a:rPr lang="en-US" sz="2000" i="1" dirty="0" smtClean="0"/>
            </a:br>
            <a:r>
              <a:rPr lang="en-US" sz="2000" i="1" dirty="0" smtClean="0">
                <a:solidFill>
                  <a:schemeClr val="bg1"/>
                </a:solidFill>
              </a:rPr>
              <a:t>"The visions of our brother are certainly very remarkable, and when </a:t>
            </a:r>
            <a:r>
              <a:rPr lang="en-US" sz="2000" i="1" dirty="0" err="1" smtClean="0">
                <a:solidFill>
                  <a:schemeClr val="bg1"/>
                </a:solidFill>
              </a:rPr>
              <a:t>realted</a:t>
            </a:r>
            <a:r>
              <a:rPr lang="en-US" sz="2000" i="1" dirty="0" smtClean="0">
                <a:solidFill>
                  <a:schemeClr val="bg1"/>
                </a:solidFill>
              </a:rPr>
              <a:t> by him in public assemblies, have</a:t>
            </a:r>
            <a:br>
              <a:rPr lang="en-US" sz="2000" i="1" dirty="0" smtClean="0">
                <a:solidFill>
                  <a:schemeClr val="bg1"/>
                </a:solidFill>
              </a:rPr>
            </a:br>
            <a:r>
              <a:rPr lang="en-US" sz="2000" i="1" dirty="0" smtClean="0">
                <a:solidFill>
                  <a:schemeClr val="bg1"/>
                </a:solidFill>
              </a:rPr>
              <a:t>been blessed by God to the awakening of sinners, reclaiming of backsliders, and the building up of the saints</a:t>
            </a:r>
            <a:br>
              <a:rPr lang="en-US" sz="2000" i="1" dirty="0" smtClean="0">
                <a:solidFill>
                  <a:schemeClr val="bg1"/>
                </a:solidFill>
              </a:rPr>
            </a:br>
            <a:r>
              <a:rPr lang="en-US" sz="2000" i="1" dirty="0" smtClean="0">
                <a:solidFill>
                  <a:schemeClr val="bg1"/>
                </a:solidFill>
              </a:rPr>
              <a:t>in the most holy faith.</a:t>
            </a:r>
            <a:br>
              <a:rPr lang="en-US" sz="2000" i="1" dirty="0" smtClean="0">
                <a:solidFill>
                  <a:schemeClr val="bg1"/>
                </a:solidFill>
              </a:rPr>
            </a:br>
            <a:r>
              <a:rPr lang="en-US" sz="2000" dirty="0" smtClean="0"/>
              <a:t>The Unknown Prophet by Backer p. 84</a:t>
            </a:r>
            <a:endParaRPr lang="en-US" sz="2000" dirty="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4400" dirty="0" smtClean="0">
                <a:solidFill>
                  <a:schemeClr val="bg1"/>
                </a:solidFill>
              </a:rPr>
              <a:t>Ellen Whites testimony about William Foy.</a:t>
            </a:r>
            <a:endParaRPr lang="en-US" sz="44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fontScale="90000"/>
          </a:bodyPr>
          <a:lstStyle/>
          <a:p>
            <a:r>
              <a:rPr lang="en-US" sz="2000" dirty="0" smtClean="0">
                <a:solidFill>
                  <a:schemeClr val="bg1"/>
                </a:solidFill>
              </a:rPr>
              <a:t>E. </a:t>
            </a:r>
            <a:r>
              <a:rPr lang="en-US" sz="2000" dirty="0" err="1" smtClean="0">
                <a:solidFill>
                  <a:schemeClr val="bg1"/>
                </a:solidFill>
              </a:rPr>
              <a:t>G.White</a:t>
            </a:r>
            <a:r>
              <a:rPr lang="en-US" sz="2000" dirty="0" smtClean="0">
                <a:solidFill>
                  <a:schemeClr val="bg1"/>
                </a:solidFill>
              </a:rPr>
              <a:t> also gives clear witness to thee fact that Foy was an active lecturer. She writes that as a girl of 15 or</a:t>
            </a:r>
            <a:br>
              <a:rPr lang="en-US" sz="2000" dirty="0" smtClean="0">
                <a:solidFill>
                  <a:schemeClr val="bg1"/>
                </a:solidFill>
              </a:rPr>
            </a:br>
            <a:r>
              <a:rPr lang="en-US" sz="2000" dirty="0" smtClean="0">
                <a:solidFill>
                  <a:schemeClr val="bg1"/>
                </a:solidFill>
              </a:rPr>
              <a:t>16,she often heard him speak at assemblies in the Beethoven Hall in Portland, Main.</a:t>
            </a:r>
            <a:r>
              <a:rPr lang="en-US" sz="2000" dirty="0" smtClean="0"/>
              <a:t> She writes: </a:t>
            </a:r>
            <a:r>
              <a:rPr lang="en-US" sz="2000" i="1" dirty="0" smtClean="0"/>
              <a:t>“</a:t>
            </a:r>
            <a:r>
              <a:rPr lang="en-US" sz="2000" i="1" dirty="0" smtClean="0">
                <a:solidFill>
                  <a:schemeClr val="bg1"/>
                </a:solidFill>
              </a:rPr>
              <a:t>We went over to Cape Elizabeth to hear him lecture. Father always took me with him when he went, and he would be going in a sleigh, and he would invite me to get in, and I would ride with them. That</a:t>
            </a:r>
            <a:br>
              <a:rPr lang="en-US" sz="2000" i="1" dirty="0" smtClean="0">
                <a:solidFill>
                  <a:schemeClr val="bg1"/>
                </a:solidFill>
              </a:rPr>
            </a:br>
            <a:r>
              <a:rPr lang="en-US" sz="2000" i="1" dirty="0" smtClean="0">
                <a:solidFill>
                  <a:schemeClr val="bg1"/>
                </a:solidFill>
              </a:rPr>
              <a:t>was before I got anywhere acquainted with him. </a:t>
            </a:r>
            <a:br>
              <a:rPr lang="en-US" sz="2000" i="1" dirty="0" smtClean="0">
                <a:solidFill>
                  <a:schemeClr val="bg1"/>
                </a:solidFill>
              </a:rPr>
            </a:br>
            <a:r>
              <a:rPr lang="en-US" sz="2000" i="1" dirty="0" smtClean="0">
                <a:solidFill>
                  <a:schemeClr val="bg1"/>
                </a:solidFill>
              </a:rPr>
              <a:t>(William Foy).“</a:t>
            </a:r>
            <a:br>
              <a:rPr lang="en-US" sz="2000" i="1" dirty="0" smtClean="0">
                <a:solidFill>
                  <a:schemeClr val="bg1"/>
                </a:solidFill>
              </a:rPr>
            </a:br>
            <a:r>
              <a:rPr lang="en-US" sz="2000" dirty="0" smtClean="0"/>
              <a:t>The Unknown Prophet , Backer p123</a:t>
            </a:r>
            <a:br>
              <a:rPr lang="en-US" sz="2000" dirty="0" smtClean="0"/>
            </a:br>
            <a:r>
              <a:rPr lang="en-US" sz="2000" dirty="0" smtClean="0">
                <a:solidFill>
                  <a:schemeClr val="bg1"/>
                </a:solidFill>
              </a:rPr>
              <a:t/>
            </a:r>
            <a:br>
              <a:rPr lang="en-US" sz="2000" dirty="0" smtClean="0">
                <a:solidFill>
                  <a:schemeClr val="bg1"/>
                </a:solidFill>
              </a:rPr>
            </a:br>
            <a:r>
              <a:rPr lang="en-US" sz="2000" dirty="0" smtClean="0">
                <a:solidFill>
                  <a:schemeClr val="bg1"/>
                </a:solidFill>
              </a:rPr>
              <a:t>17MR 95.4 Then another time, there was Foy that had had visions. He had had four visions. He was in a large congregation, very large. He fell right to the floor. I do not know what they were doing in there, whether they were  listening to preaching or not. But at any rate he fell to the floor. I do not know how long he was [down]--about three quarters of a hour, I think-- and he had all these [visions] before I had them. They were written out and published, and it is queer that I cannot find them in any of my books. But we have moved so many times. He had four.</a:t>
            </a:r>
            <a:br>
              <a:rPr lang="en-US" sz="2000" dirty="0" smtClean="0">
                <a:solidFill>
                  <a:schemeClr val="bg1"/>
                </a:solidFill>
              </a:rPr>
            </a:br>
            <a:endParaRPr lang="en-US" sz="2000" dirty="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2000" u="sng" dirty="0" smtClean="0">
                <a:solidFill>
                  <a:schemeClr val="bg1"/>
                </a:solidFill>
              </a:rPr>
              <a:t>Foy’s third Vision</a:t>
            </a:r>
            <a:r>
              <a:rPr lang="en-US" sz="2000" dirty="0" smtClean="0">
                <a:solidFill>
                  <a:schemeClr val="bg1"/>
                </a:solidFill>
              </a:rPr>
              <a:t/>
            </a:r>
            <a:br>
              <a:rPr lang="en-US" sz="2000" dirty="0" smtClean="0">
                <a:solidFill>
                  <a:schemeClr val="bg1"/>
                </a:solidFill>
              </a:rPr>
            </a:br>
            <a:r>
              <a:rPr lang="en-US" sz="2000" dirty="0" smtClean="0">
                <a:solidFill>
                  <a:schemeClr val="bg1"/>
                </a:solidFill>
              </a:rPr>
              <a:t/>
            </a:r>
            <a:br>
              <a:rPr lang="en-US" sz="2000" dirty="0" smtClean="0">
                <a:solidFill>
                  <a:schemeClr val="bg1"/>
                </a:solidFill>
              </a:rPr>
            </a:br>
            <a:r>
              <a:rPr lang="en-US" sz="2000" dirty="0" smtClean="0">
                <a:solidFill>
                  <a:schemeClr val="bg1"/>
                </a:solidFill>
              </a:rPr>
              <a:t>In Foy’s third vision in the summer of 1844, he saw the Adventists on their pilgrimage to the city of God with all</a:t>
            </a:r>
            <a:br>
              <a:rPr lang="en-US" sz="2000" dirty="0" smtClean="0">
                <a:solidFill>
                  <a:schemeClr val="bg1"/>
                </a:solidFill>
              </a:rPr>
            </a:br>
            <a:r>
              <a:rPr lang="en-US" sz="2000" dirty="0" smtClean="0">
                <a:solidFill>
                  <a:schemeClr val="bg1"/>
                </a:solidFill>
              </a:rPr>
              <a:t>their problems. He saw three steps from which many believing pilgrims disappeared. The remaining continued</a:t>
            </a:r>
            <a:br>
              <a:rPr lang="en-US" sz="2000" dirty="0" smtClean="0">
                <a:solidFill>
                  <a:schemeClr val="bg1"/>
                </a:solidFill>
              </a:rPr>
            </a:br>
            <a:r>
              <a:rPr lang="en-US" sz="2000" dirty="0" smtClean="0">
                <a:solidFill>
                  <a:schemeClr val="bg1"/>
                </a:solidFill>
              </a:rPr>
              <a:t>and some of them disappeared when they got to the second step. The remainder carried on </a:t>
            </a:r>
            <a:r>
              <a:rPr lang="en-US" sz="2000" dirty="0" err="1" smtClean="0">
                <a:solidFill>
                  <a:schemeClr val="bg1"/>
                </a:solidFill>
              </a:rPr>
              <a:t>regardlessly</a:t>
            </a:r>
            <a:r>
              <a:rPr lang="en-US" sz="2000" dirty="0" smtClean="0">
                <a:solidFill>
                  <a:schemeClr val="bg1"/>
                </a:solidFill>
              </a:rPr>
              <a:t> full of</a:t>
            </a:r>
            <a:br>
              <a:rPr lang="en-US" sz="2000" dirty="0" smtClean="0">
                <a:solidFill>
                  <a:schemeClr val="bg1"/>
                </a:solidFill>
              </a:rPr>
            </a:br>
            <a:r>
              <a:rPr lang="en-US" sz="2000" dirty="0" smtClean="0">
                <a:solidFill>
                  <a:schemeClr val="bg1"/>
                </a:solidFill>
              </a:rPr>
              <a:t>joy onwards to the path that led to the Heavenly City. Those who were left behind were never seen again.</a:t>
            </a:r>
            <a:br>
              <a:rPr lang="en-US" sz="2000" dirty="0" smtClean="0">
                <a:solidFill>
                  <a:schemeClr val="bg1"/>
                </a:solidFill>
              </a:rPr>
            </a:br>
            <a:endParaRPr lang="en-US" sz="2000"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2000" dirty="0" smtClean="0">
                <a:solidFill>
                  <a:schemeClr val="bg1"/>
                </a:solidFill>
              </a:rPr>
              <a:t>William Foy was also present at a large meeting after the Disappointment, where </a:t>
            </a:r>
            <a:r>
              <a:rPr lang="en-US" sz="2000" dirty="0" err="1" smtClean="0">
                <a:solidFill>
                  <a:schemeClr val="bg1"/>
                </a:solidFill>
              </a:rPr>
              <a:t>E.G.White</a:t>
            </a:r>
            <a:r>
              <a:rPr lang="en-US" sz="2000" dirty="0" smtClean="0">
                <a:solidFill>
                  <a:schemeClr val="bg1"/>
                </a:solidFill>
              </a:rPr>
              <a:t> related her first</a:t>
            </a:r>
            <a:br>
              <a:rPr lang="en-US" sz="2000" dirty="0" smtClean="0">
                <a:solidFill>
                  <a:schemeClr val="bg1"/>
                </a:solidFill>
              </a:rPr>
            </a:br>
            <a:r>
              <a:rPr lang="en-US" sz="2000" dirty="0" smtClean="0">
                <a:solidFill>
                  <a:schemeClr val="bg1"/>
                </a:solidFill>
              </a:rPr>
              <a:t>visions. Suddenly he jumped up and down for joy and praised the Lord. He repeated time and time again that</a:t>
            </a:r>
            <a:br>
              <a:rPr lang="en-US" sz="2000" dirty="0" smtClean="0">
                <a:solidFill>
                  <a:schemeClr val="bg1"/>
                </a:solidFill>
              </a:rPr>
            </a:br>
            <a:r>
              <a:rPr lang="en-US" sz="2000" dirty="0" smtClean="0">
                <a:solidFill>
                  <a:schemeClr val="bg1"/>
                </a:solidFill>
              </a:rPr>
              <a:t>the visions were exactly the same as those which he had received.</a:t>
            </a:r>
            <a:br>
              <a:rPr lang="en-US" sz="2000" dirty="0" smtClean="0">
                <a:solidFill>
                  <a:schemeClr val="bg1"/>
                </a:solidFill>
              </a:rPr>
            </a:br>
            <a:r>
              <a:rPr lang="en-US" sz="2000" dirty="0" smtClean="0"/>
              <a:t>Backer p 144</a:t>
            </a:r>
            <a:r>
              <a:rPr lang="en-US" sz="2000" dirty="0" smtClean="0">
                <a:solidFill>
                  <a:schemeClr val="bg1"/>
                </a:solidFill>
              </a:rPr>
              <a:t/>
            </a:r>
            <a:br>
              <a:rPr lang="en-US" sz="2000" dirty="0" smtClean="0">
                <a:solidFill>
                  <a:schemeClr val="bg1"/>
                </a:solidFill>
              </a:rPr>
            </a:br>
            <a:endParaRPr lang="en-US" sz="20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pPr algn="l"/>
            <a:r>
              <a:rPr lang="en-US" sz="2800" dirty="0" smtClean="0">
                <a:solidFill>
                  <a:schemeClr val="bg1"/>
                </a:solidFill>
              </a:rPr>
              <a:t>If any of this has any meaning. And I believe it does.  What does it mean and what are the implications?</a:t>
            </a:r>
            <a:endParaRPr lang="en-US" sz="280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pPr algn="l"/>
            <a:r>
              <a:rPr lang="en-US" sz="6000" dirty="0" smtClean="0">
                <a:solidFill>
                  <a:schemeClr val="bg1"/>
                </a:solidFill>
              </a:rPr>
              <a:t>Did God Speak through prophets during the </a:t>
            </a:r>
            <a:r>
              <a:rPr lang="en-US" sz="6000" dirty="0" err="1" smtClean="0">
                <a:solidFill>
                  <a:schemeClr val="bg1"/>
                </a:solidFill>
              </a:rPr>
              <a:t>Millerite</a:t>
            </a:r>
            <a:r>
              <a:rPr lang="en-US" sz="6000" dirty="0" smtClean="0">
                <a:solidFill>
                  <a:schemeClr val="bg1"/>
                </a:solidFill>
              </a:rPr>
              <a:t> period before 1844?</a:t>
            </a:r>
            <a:endParaRPr lang="en-US" sz="6000" dirty="0">
              <a:solidFill>
                <a:schemeClr val="bg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2000" dirty="0" smtClean="0"/>
              <a:t>. {1897 </a:t>
            </a:r>
            <a:r>
              <a:rPr lang="en-US" sz="2000" dirty="0" err="1" smtClean="0"/>
              <a:t>UrS</a:t>
            </a:r>
            <a:r>
              <a:rPr lang="en-US" sz="2000" dirty="0" smtClean="0"/>
              <a:t>, DAR 509.5} "</a:t>
            </a:r>
            <a:r>
              <a:rPr lang="en-US" sz="2000" dirty="0" smtClean="0">
                <a:solidFill>
                  <a:schemeClr val="bg1"/>
                </a:solidFill>
              </a:rPr>
              <a:t>VERSE 16. And the number of the army of the horsemen were two hundred thousand </a:t>
            </a:r>
            <a:r>
              <a:rPr lang="en-US" sz="2000" dirty="0" err="1" smtClean="0">
                <a:solidFill>
                  <a:schemeClr val="bg1"/>
                </a:solidFill>
              </a:rPr>
              <a:t>thousand</a:t>
            </a:r>
            <a:r>
              <a:rPr lang="en-US" sz="2000" dirty="0" smtClean="0">
                <a:solidFill>
                  <a:schemeClr val="bg1"/>
                </a:solidFill>
              </a:rPr>
              <a:t>; and I heard the number of them" {1897 </a:t>
            </a:r>
            <a:r>
              <a:rPr lang="en-US" sz="2000" dirty="0" err="1" smtClean="0">
                <a:solidFill>
                  <a:schemeClr val="bg1"/>
                </a:solidFill>
              </a:rPr>
              <a:t>UrS</a:t>
            </a:r>
            <a:r>
              <a:rPr lang="en-US" sz="2000" dirty="0" smtClean="0">
                <a:solidFill>
                  <a:schemeClr val="bg1"/>
                </a:solidFill>
              </a:rPr>
              <a:t>, DAR 509.4} </a:t>
            </a:r>
            <a:br>
              <a:rPr lang="en-US" sz="2000" dirty="0" smtClean="0">
                <a:solidFill>
                  <a:schemeClr val="bg1"/>
                </a:solidFill>
              </a:rPr>
            </a:br>
            <a:r>
              <a:rPr lang="en-US" sz="2000" dirty="0" smtClean="0">
                <a:solidFill>
                  <a:schemeClr val="bg1"/>
                </a:solidFill>
              </a:rPr>
              <a:t>Innumerable hordes of horses, and them that sat on them! Gibbon thus describes the first invasion of the Roman territories by the Turks: "The myriads of Turkish horse overspread a frontier of six hundred miles, from Taurus to </a:t>
            </a:r>
            <a:r>
              <a:rPr lang="en-US" sz="2000" dirty="0" err="1" smtClean="0">
                <a:solidFill>
                  <a:schemeClr val="bg1"/>
                </a:solidFill>
              </a:rPr>
              <a:t>Erzeroum</a:t>
            </a:r>
            <a:r>
              <a:rPr lang="en-US" sz="2000" dirty="0" smtClean="0">
                <a:solidFill>
                  <a:schemeClr val="bg1"/>
                </a:solidFill>
              </a:rPr>
              <a:t>; and the blood of 130,000 Christians was a grateful sacrifice to the Arabian prophet." </a:t>
            </a:r>
            <a:r>
              <a:rPr lang="en-US" sz="2000" i="1" dirty="0" smtClean="0">
                <a:solidFill>
                  <a:schemeClr val="tx1"/>
                </a:solidFill>
              </a:rPr>
              <a:t>Whether the language is designed to convey the idea of any definite number or not, the reader must judge. Some suppose 200,000 twice told is meant, and, following some historians, they find that number of Turkish warriors in the siege of Constantinople. Some think 200,000,000 to mean all the Turkish warriors during the three hundred and ninety-one years and fifteen days of their triumph over the Greeks. Nothing can be affirmed on the point. And it is nothing at all essential</a:t>
            </a:r>
            <a:r>
              <a:rPr lang="en-US" sz="2000" dirty="0" smtClean="0">
                <a:solidFill>
                  <a:schemeClr val="tx1"/>
                </a:solidFill>
              </a:rPr>
              <a:t/>
            </a:r>
            <a:br>
              <a:rPr lang="en-US" sz="2000" dirty="0" smtClean="0">
                <a:solidFill>
                  <a:schemeClr val="tx1"/>
                </a:solidFill>
              </a:rPr>
            </a:br>
            <a:endParaRPr lang="en-US" sz="20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r>
              <a:rPr lang="en-US" dirty="0" smtClean="0"/>
              <a:t>Rev 9:1  And the fifth angel sounded, and I saw a star fall from heaven unto the earth: and to him was given the key of the bottomless pit. </a:t>
            </a:r>
            <a:br>
              <a:rPr lang="en-US" dirty="0" smtClean="0"/>
            </a:b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smtClean="0"/>
              <a:t>Who is this fallen star that is given the key to the bottomless pit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smtClean="0"/>
              <a:t>Identifying marks of the fallen star with the key to the bottomless pit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6000" dirty="0" smtClean="0">
                <a:solidFill>
                  <a:schemeClr val="bg1"/>
                </a:solidFill>
              </a:rPr>
              <a:t>1</a:t>
            </a:r>
            <a:r>
              <a:rPr lang="en-US" sz="6000" baseline="30000" dirty="0" smtClean="0">
                <a:solidFill>
                  <a:schemeClr val="bg1"/>
                </a:solidFill>
              </a:rPr>
              <a:t>st</a:t>
            </a:r>
            <a:r>
              <a:rPr lang="en-US" sz="6000" dirty="0" smtClean="0">
                <a:solidFill>
                  <a:schemeClr val="bg1"/>
                </a:solidFill>
              </a:rPr>
              <a:t> witness</a:t>
            </a:r>
            <a:r>
              <a:rPr lang="en-US" sz="3200" dirty="0" smtClean="0"/>
              <a:t/>
            </a:r>
            <a:br>
              <a:rPr lang="en-US" sz="3200" dirty="0" smtClean="0"/>
            </a:br>
            <a:r>
              <a:rPr lang="en-US" sz="3200" dirty="0" smtClean="0"/>
              <a:t>Isa 14:12  How art thou fallen from heaven, O Lucifer, son of the morning! </a:t>
            </a:r>
            <a:r>
              <a:rPr lang="en-US" sz="3200" i="1" dirty="0" smtClean="0"/>
              <a:t>how</a:t>
            </a:r>
            <a:r>
              <a:rPr lang="en-US" sz="3200" dirty="0" smtClean="0"/>
              <a:t> art thou cut down to the ground, which didst weaken the nations! </a:t>
            </a:r>
            <a:br>
              <a:rPr lang="en-US" sz="3200" dirty="0" smtClean="0"/>
            </a:br>
            <a:r>
              <a:rPr lang="en-US" sz="3200" dirty="0" smtClean="0"/>
              <a:t>Okay it says that Lucifer has fallen from heaven but does the bible tell us where he fell.</a:t>
            </a:r>
            <a:br>
              <a:rPr lang="en-US" sz="3200" dirty="0" smtClean="0"/>
            </a:br>
            <a:endParaRPr lang="en-US" sz="32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6000" dirty="0" smtClean="0">
                <a:solidFill>
                  <a:schemeClr val="bg1"/>
                </a:solidFill>
              </a:rPr>
              <a:t>2</a:t>
            </a:r>
            <a:r>
              <a:rPr lang="en-US" sz="6000" baseline="30000" dirty="0" smtClean="0">
                <a:solidFill>
                  <a:schemeClr val="bg1"/>
                </a:solidFill>
              </a:rPr>
              <a:t>nd</a:t>
            </a:r>
            <a:r>
              <a:rPr lang="en-US" sz="6000" dirty="0" smtClean="0">
                <a:solidFill>
                  <a:schemeClr val="bg1"/>
                </a:solidFill>
              </a:rPr>
              <a:t> WITNESS</a:t>
            </a:r>
            <a:r>
              <a:rPr lang="en-US" sz="2800" dirty="0" smtClean="0"/>
              <a:t/>
            </a:r>
            <a:br>
              <a:rPr lang="en-US" sz="2800" dirty="0" smtClean="0"/>
            </a:br>
            <a:r>
              <a:rPr lang="en-US" sz="2800" dirty="0" smtClean="0"/>
              <a:t>Rev 12:7-9  And there was war in heaven: Michael and his angels fought against the dragon; and the dragon fought and his angels, </a:t>
            </a:r>
            <a:br>
              <a:rPr lang="en-US" sz="2800" dirty="0" smtClean="0"/>
            </a:br>
            <a:r>
              <a:rPr lang="en-US" sz="2800" dirty="0" smtClean="0"/>
              <a:t>And prevailed not; neither was their place found any more in heaven. </a:t>
            </a:r>
            <a:br>
              <a:rPr lang="en-US" sz="2800" dirty="0" smtClean="0"/>
            </a:br>
            <a:r>
              <a:rPr lang="en-US" sz="2800" dirty="0" smtClean="0"/>
              <a:t>And the great dragon was cast out, that old serpent, called the Devil, and Satan, which </a:t>
            </a:r>
            <a:r>
              <a:rPr lang="en-US" sz="2800" dirty="0" err="1" smtClean="0"/>
              <a:t>deceiveth</a:t>
            </a:r>
            <a:r>
              <a:rPr lang="en-US" sz="2800" dirty="0" smtClean="0"/>
              <a:t> the whole world: he was cast out into the earth, and his angels were cast out with him. </a:t>
            </a:r>
            <a:br>
              <a:rPr lang="en-US" sz="2800" dirty="0" smtClean="0"/>
            </a:br>
            <a:endParaRPr lang="en-US"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6000" dirty="0" smtClean="0">
                <a:solidFill>
                  <a:schemeClr val="bg1"/>
                </a:solidFill>
              </a:rPr>
              <a:t>3</a:t>
            </a:r>
            <a:r>
              <a:rPr lang="en-US" sz="6000" baseline="30000" dirty="0" smtClean="0">
                <a:solidFill>
                  <a:schemeClr val="bg1"/>
                </a:solidFill>
              </a:rPr>
              <a:t>rd</a:t>
            </a:r>
            <a:r>
              <a:rPr lang="en-US" sz="6000" dirty="0" smtClean="0">
                <a:solidFill>
                  <a:schemeClr val="bg1"/>
                </a:solidFill>
              </a:rPr>
              <a:t> WITNESS</a:t>
            </a:r>
            <a:r>
              <a:rPr lang="en-US" sz="2800" dirty="0" smtClean="0"/>
              <a:t/>
            </a:r>
            <a:br>
              <a:rPr lang="en-US" sz="2800" dirty="0" smtClean="0"/>
            </a:br>
            <a:r>
              <a:rPr lang="en-US" sz="2800" dirty="0" err="1" smtClean="0"/>
              <a:t>Luk</a:t>
            </a:r>
            <a:r>
              <a:rPr lang="en-US" sz="2800" dirty="0" smtClean="0"/>
              <a:t> 10:17-18  And the seventy returned again with joy, saying, Lord, even the devils are subject unto us through thy name. </a:t>
            </a:r>
            <a:br>
              <a:rPr lang="en-US" sz="2800" dirty="0" smtClean="0"/>
            </a:br>
            <a:r>
              <a:rPr lang="en-US" sz="2800" dirty="0" smtClean="0"/>
              <a:t>And he said unto them, I beheld Satan as lightning fall from heaven. </a:t>
            </a:r>
            <a:br>
              <a:rPr lang="en-US" sz="2800" dirty="0" smtClean="0"/>
            </a:b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dirty="0" smtClean="0"/>
              <a:t>Rev 9:11  And they had a king over them, </a:t>
            </a:r>
            <a:r>
              <a:rPr lang="en-US" i="1" dirty="0" smtClean="0"/>
              <a:t>which is</a:t>
            </a:r>
            <a:r>
              <a:rPr lang="en-US" dirty="0" smtClean="0"/>
              <a:t> the angel of the bottomless pit, whose name in the Hebrew tongue </a:t>
            </a:r>
            <a:r>
              <a:rPr lang="en-US" i="1" dirty="0" smtClean="0"/>
              <a:t>is</a:t>
            </a:r>
            <a:r>
              <a:rPr lang="en-US" dirty="0" smtClean="0"/>
              <a:t> </a:t>
            </a:r>
            <a:r>
              <a:rPr lang="en-US" dirty="0" err="1" smtClean="0"/>
              <a:t>Abaddon</a:t>
            </a:r>
            <a:r>
              <a:rPr lang="en-US" dirty="0" smtClean="0"/>
              <a:t>, but in the Greek tongue hath </a:t>
            </a:r>
            <a:r>
              <a:rPr lang="en-US" i="1" dirty="0" smtClean="0"/>
              <a:t>his</a:t>
            </a:r>
            <a:r>
              <a:rPr lang="en-US" dirty="0" smtClean="0"/>
              <a:t> name </a:t>
            </a:r>
            <a:r>
              <a:rPr lang="en-US" dirty="0" err="1" smtClean="0"/>
              <a:t>Apollyon</a:t>
            </a:r>
            <a:r>
              <a:rPr lang="en-US" dirty="0" smtClean="0"/>
              <a:t>. </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smtClean="0"/>
              <a:t>WHO IS THE KING OF THE BOTTOMLESS PIT?</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smtClean="0"/>
              <a:t>HIS NAME IS </a:t>
            </a:r>
            <a:br>
              <a:rPr lang="en-US" dirty="0" smtClean="0"/>
            </a:br>
            <a:r>
              <a:rPr lang="en-US" sz="9600" dirty="0" smtClean="0">
                <a:solidFill>
                  <a:srgbClr val="FF0000"/>
                </a:solidFill>
              </a:rPr>
              <a:t>ABADDON</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5400" dirty="0" smtClean="0">
                <a:solidFill>
                  <a:schemeClr val="bg1"/>
                </a:solidFill>
              </a:rPr>
              <a:t>THE TWO UNKNOWN PROPHETS IN THE MILLER</a:t>
            </a:r>
            <a:br>
              <a:rPr lang="en-US" sz="5400" dirty="0" smtClean="0">
                <a:solidFill>
                  <a:schemeClr val="bg1"/>
                </a:solidFill>
              </a:rPr>
            </a:br>
            <a:r>
              <a:rPr lang="en-US" sz="5400" dirty="0" smtClean="0">
                <a:solidFill>
                  <a:schemeClr val="bg1"/>
                </a:solidFill>
              </a:rPr>
              <a:t>MOVEMENT</a:t>
            </a:r>
            <a:r>
              <a:rPr lang="en-US" sz="5400" dirty="0" smtClean="0"/>
              <a:t/>
            </a:r>
            <a:br>
              <a:rPr lang="en-US" sz="5400" dirty="0" smtClean="0"/>
            </a:br>
            <a:endParaRPr lang="en-US" sz="5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3200" dirty="0" err="1" smtClean="0"/>
              <a:t>Abaddon</a:t>
            </a:r>
            <a:r>
              <a:rPr lang="en-US" sz="3200" dirty="0" smtClean="0"/>
              <a:t> G3 </a:t>
            </a:r>
            <a:r>
              <a:rPr lang="en-US" sz="3200" dirty="0" err="1" smtClean="0"/>
              <a:t>Ἀβαδδών</a:t>
            </a:r>
            <a:r>
              <a:rPr lang="en-US" sz="3200" dirty="0" smtClean="0"/>
              <a:t> </a:t>
            </a:r>
            <a:r>
              <a:rPr lang="en-US" sz="3200" dirty="0" err="1" smtClean="0"/>
              <a:t>Abaddōn</a:t>
            </a:r>
            <a:r>
              <a:rPr lang="en-US" sz="3200" dirty="0" smtClean="0"/>
              <a:t> </a:t>
            </a:r>
            <a:r>
              <a:rPr lang="en-US" sz="3200" i="1" dirty="0" err="1" smtClean="0"/>
              <a:t>ab</a:t>
            </a:r>
            <a:r>
              <a:rPr lang="en-US" sz="3200" i="1" dirty="0" smtClean="0"/>
              <a:t>-ad-</a:t>
            </a:r>
            <a:r>
              <a:rPr lang="en-US" sz="3200" i="1" dirty="0" err="1" smtClean="0"/>
              <a:t>dohn</a:t>
            </a:r>
            <a:r>
              <a:rPr lang="en-US" sz="3200" i="1" dirty="0" smtClean="0"/>
              <a:t>'</a:t>
            </a:r>
            <a:r>
              <a:rPr lang="en-US" sz="3200" dirty="0" smtClean="0"/>
              <a:t/>
            </a:r>
            <a:br>
              <a:rPr lang="en-US" sz="3200" dirty="0" smtClean="0"/>
            </a:br>
            <a:r>
              <a:rPr lang="en-US" sz="3200" dirty="0" smtClean="0"/>
              <a:t>Of Hebrew origin [</a:t>
            </a:r>
            <a:r>
              <a:rPr lang="en-US" sz="3200" u="sng" dirty="0" smtClean="0"/>
              <a:t>H11</a:t>
            </a:r>
            <a:r>
              <a:rPr lang="en-US" sz="3200" dirty="0" smtClean="0"/>
              <a:t>]; a </a:t>
            </a:r>
            <a:r>
              <a:rPr lang="en-US" sz="3200" dirty="0" smtClean="0">
                <a:solidFill>
                  <a:srgbClr val="FF0000"/>
                </a:solidFill>
              </a:rPr>
              <a:t>destroying </a:t>
            </a:r>
            <a:r>
              <a:rPr lang="en-US" sz="3200" i="1" dirty="0" smtClean="0">
                <a:solidFill>
                  <a:srgbClr val="FF0000"/>
                </a:solidFill>
              </a:rPr>
              <a:t>angel</a:t>
            </a:r>
            <a:r>
              <a:rPr lang="en-US" sz="3200" i="1" dirty="0" smtClean="0"/>
              <a:t>:</a:t>
            </a:r>
            <a:r>
              <a:rPr lang="en-US" sz="3200" dirty="0" smtClean="0"/>
              <a:t> - </a:t>
            </a:r>
            <a:r>
              <a:rPr lang="en-US" sz="3200" dirty="0" err="1" smtClean="0"/>
              <a:t>Abaddon</a:t>
            </a:r>
            <a:r>
              <a:rPr lang="en-US" sz="3200" dirty="0" smtClean="0"/>
              <a:t>.</a:t>
            </a:r>
            <a:br>
              <a:rPr lang="en-US" sz="3200" dirty="0" smtClean="0"/>
            </a:br>
            <a:r>
              <a:rPr lang="en-US" sz="3200" dirty="0" smtClean="0"/>
              <a:t/>
            </a:r>
            <a:br>
              <a:rPr lang="en-US" sz="3200" dirty="0" smtClean="0"/>
            </a:br>
            <a:r>
              <a:rPr lang="en-US" sz="3200" dirty="0" smtClean="0"/>
              <a:t> </a:t>
            </a:r>
            <a:br>
              <a:rPr lang="en-US" sz="3200" dirty="0" smtClean="0"/>
            </a:br>
            <a:r>
              <a:rPr lang="en-US" sz="3200" dirty="0" smtClean="0"/>
              <a:t>H11 '</a:t>
            </a:r>
            <a:r>
              <a:rPr lang="en-US" sz="3200" dirty="0" err="1" smtClean="0"/>
              <a:t>ăbaddôn</a:t>
            </a:r>
            <a:r>
              <a:rPr lang="en-US" sz="3200" dirty="0" smtClean="0"/>
              <a:t> </a:t>
            </a:r>
            <a:r>
              <a:rPr lang="en-US" sz="3200" i="1" dirty="0" err="1" smtClean="0"/>
              <a:t>ab</a:t>
            </a:r>
            <a:r>
              <a:rPr lang="en-US" sz="3200" i="1" dirty="0" smtClean="0"/>
              <a:t>-ad-done </a:t>
            </a:r>
            <a:r>
              <a:rPr lang="en-US" sz="3200" dirty="0" smtClean="0"/>
              <a:t>Intensively from </a:t>
            </a:r>
            <a:r>
              <a:rPr lang="en-US" sz="3200" u="sng" dirty="0" smtClean="0"/>
              <a:t>H6</a:t>
            </a:r>
            <a:r>
              <a:rPr lang="en-US" sz="3200" dirty="0" smtClean="0"/>
              <a:t>; abstractly a </a:t>
            </a:r>
            <a:r>
              <a:rPr lang="en-US" sz="3200" i="1" dirty="0" smtClean="0"/>
              <a:t>perishing</a:t>
            </a:r>
            <a:r>
              <a:rPr lang="en-US" sz="3200" dirty="0" smtClean="0"/>
              <a:t>; concretely </a:t>
            </a:r>
            <a:r>
              <a:rPr lang="en-US" sz="3200" dirty="0" smtClean="0">
                <a:solidFill>
                  <a:srgbClr val="FF0000"/>
                </a:solidFill>
              </a:rPr>
              <a:t>Hades</a:t>
            </a:r>
            <a:r>
              <a:rPr lang="en-US" sz="3200" dirty="0" smtClean="0"/>
              <a:t>: - destruction.</a:t>
            </a:r>
            <a:br>
              <a:rPr lang="en-US" sz="3200" dirty="0" smtClean="0"/>
            </a:b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u="sng" dirty="0" smtClean="0"/>
              <a:t>Pro_15:11</a:t>
            </a:r>
            <a:r>
              <a:rPr lang="en-US" dirty="0" smtClean="0"/>
              <a:t>  Hell and destruction</a:t>
            </a:r>
            <a:r>
              <a:rPr lang="en-US" baseline="30000" dirty="0" smtClean="0"/>
              <a:t>H11  </a:t>
            </a:r>
            <a:r>
              <a:rPr lang="en-US" dirty="0" smtClean="0"/>
              <a:t> (</a:t>
            </a:r>
            <a:r>
              <a:rPr lang="en-US" dirty="0" smtClean="0">
                <a:solidFill>
                  <a:srgbClr val="FF0000"/>
                </a:solidFill>
              </a:rPr>
              <a:t>Hades</a:t>
            </a:r>
            <a:r>
              <a:rPr lang="en-US" dirty="0" smtClean="0"/>
              <a:t>) </a:t>
            </a:r>
            <a:r>
              <a:rPr lang="en-US" i="1" dirty="0" smtClean="0"/>
              <a:t>are</a:t>
            </a:r>
            <a:r>
              <a:rPr lang="en-US" dirty="0" smtClean="0"/>
              <a:t> before the LORD: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err="1" smtClean="0"/>
              <a:t>Apollyon</a:t>
            </a:r>
            <a:r>
              <a:rPr lang="en-US" dirty="0" smtClean="0"/>
              <a:t> G623 </a:t>
            </a:r>
            <a:br>
              <a:rPr lang="en-US" dirty="0" smtClean="0"/>
            </a:br>
            <a:r>
              <a:rPr lang="en-US" dirty="0" smtClean="0"/>
              <a:t>Active participle of </a:t>
            </a:r>
            <a:r>
              <a:rPr lang="en-US" u="sng" dirty="0" smtClean="0"/>
              <a:t>G622</a:t>
            </a:r>
            <a:r>
              <a:rPr lang="en-US" dirty="0" smtClean="0"/>
              <a:t>; a </a:t>
            </a:r>
            <a:r>
              <a:rPr lang="en-US" i="1" dirty="0" smtClean="0"/>
              <a:t>destroyer</a:t>
            </a:r>
            <a:r>
              <a:rPr lang="en-US" dirty="0" smtClean="0"/>
              <a:t> (</a:t>
            </a:r>
            <a:r>
              <a:rPr lang="en-US" dirty="0" smtClean="0">
                <a:solidFill>
                  <a:srgbClr val="FF0000"/>
                </a:solidFill>
              </a:rPr>
              <a:t>that is, </a:t>
            </a:r>
            <a:r>
              <a:rPr lang="en-US" i="1" dirty="0" smtClean="0">
                <a:solidFill>
                  <a:srgbClr val="FF0000"/>
                </a:solidFill>
              </a:rPr>
              <a:t>Satan</a:t>
            </a:r>
            <a:r>
              <a:rPr lang="en-US" dirty="0" smtClean="0"/>
              <a:t>): - </a:t>
            </a:r>
            <a:r>
              <a:rPr lang="en-US" dirty="0" err="1" smtClean="0"/>
              <a:t>Apollyon</a:t>
            </a:r>
            <a:r>
              <a:rPr lang="en-US" dirty="0" smtClean="0"/>
              <a:t>.</a:t>
            </a:r>
            <a:br>
              <a:rPr lang="en-US" dirty="0" smtClean="0"/>
            </a:b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smtClean="0"/>
              <a:t>Who is the king of the bottomless pit?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9600" dirty="0" smtClean="0">
                <a:solidFill>
                  <a:srgbClr val="FF0000"/>
                </a:solidFill>
              </a:rPr>
              <a:t>Satan </a:t>
            </a:r>
            <a:endParaRPr lang="en-US" sz="96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4000" dirty="0" smtClean="0">
                <a:solidFill>
                  <a:schemeClr val="bg1"/>
                </a:solidFill>
              </a:rPr>
              <a:t>Luke 8:30-33  </a:t>
            </a:r>
            <a:r>
              <a:rPr lang="en-US" sz="2900" dirty="0" smtClean="0"/>
              <a:t>And Jesus asked him, saying, What is thy name? And he said, Legion: because many devils were entered into him. </a:t>
            </a:r>
            <a:br>
              <a:rPr lang="en-US" sz="2900" dirty="0" smtClean="0"/>
            </a:br>
            <a:r>
              <a:rPr lang="en-US" sz="2900" dirty="0" smtClean="0"/>
              <a:t>And they besought him that he would not command them to </a:t>
            </a:r>
            <a:r>
              <a:rPr lang="en-US" sz="2900" dirty="0" smtClean="0">
                <a:solidFill>
                  <a:srgbClr val="FF0000"/>
                </a:solidFill>
              </a:rPr>
              <a:t>go out into the deep. </a:t>
            </a:r>
            <a:r>
              <a:rPr lang="en-US" sz="2900" dirty="0" smtClean="0"/>
              <a:t/>
            </a:r>
            <a:br>
              <a:rPr lang="en-US" sz="2900" dirty="0" smtClean="0"/>
            </a:br>
            <a:r>
              <a:rPr lang="en-US" sz="2900" dirty="0" smtClean="0"/>
              <a:t>And there was there an herd of many swine feeding on the mountain: and they besought him that he would suffer them to enter into them. And he suffered them. </a:t>
            </a:r>
            <a:br>
              <a:rPr lang="en-US" sz="2900" dirty="0" smtClean="0"/>
            </a:br>
            <a:r>
              <a:rPr lang="en-US" sz="2900" dirty="0" smtClean="0"/>
              <a:t>Then went the devils out of the man, and entered into the swine: and the herd ran violently down a steep place into the lake, and were choked. </a:t>
            </a:r>
            <a:br>
              <a:rPr lang="en-US" sz="2900" dirty="0" smtClean="0"/>
            </a:br>
            <a:endParaRPr lang="en-US" sz="29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3200" dirty="0" smtClean="0">
                <a:solidFill>
                  <a:schemeClr val="bg1"/>
                </a:solidFill>
              </a:rPr>
              <a:t>Revelation 9:2  </a:t>
            </a:r>
            <a:r>
              <a:rPr lang="en-US" sz="3200" dirty="0" smtClean="0"/>
              <a:t>And he opened the bottomless pit; and there arose a smoke out of the pit, as the smoke of a great furnace; and the sun and the air were darkened by reason of the smoke of the pit. </a:t>
            </a:r>
            <a:br>
              <a:rPr lang="en-US" sz="3200" dirty="0" smtClean="0"/>
            </a:br>
            <a:r>
              <a:rPr lang="en-US" sz="3200" dirty="0" smtClean="0"/>
              <a:t>Rev 9:3  And there came out of the smoke locusts upon the earth: and unto them was given power, as the scorpions of the earth have power. </a:t>
            </a:r>
            <a:br>
              <a:rPr lang="en-US" sz="3200" dirty="0" smtClean="0"/>
            </a:br>
            <a:endParaRPr lang="en-US"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2700" dirty="0" smtClean="0">
                <a:solidFill>
                  <a:schemeClr val="bg1"/>
                </a:solidFill>
              </a:rPr>
              <a:t>Luke 10:17-20  </a:t>
            </a:r>
            <a:r>
              <a:rPr lang="en-US" sz="2700" dirty="0" smtClean="0"/>
              <a:t>And the seventy returned again with joy, saying, Lord, even the devils are subject unto us through thy name. </a:t>
            </a:r>
            <a:br>
              <a:rPr lang="en-US" sz="2700" dirty="0" smtClean="0"/>
            </a:br>
            <a:r>
              <a:rPr lang="en-US" sz="2700" dirty="0" smtClean="0"/>
              <a:t>And he said unto them, I beheld Satan as lightning fall from heaven. </a:t>
            </a:r>
            <a:br>
              <a:rPr lang="en-US" sz="2700" dirty="0" smtClean="0"/>
            </a:br>
            <a:r>
              <a:rPr lang="en-US" sz="2700" dirty="0" smtClean="0"/>
              <a:t>Behold, I give unto you power to tread on serpents and scorpions, and over all the power of the enemy: and nothing shall by any means hurt you. </a:t>
            </a:r>
            <a:br>
              <a:rPr lang="en-US" sz="2700" dirty="0" smtClean="0"/>
            </a:br>
            <a:r>
              <a:rPr lang="en-US" sz="2700" dirty="0" smtClean="0"/>
              <a:t>Notwithstanding in this rejoice not, that the spirits are subject unto you; but rather rejoice, because your names are written in heaven. </a:t>
            </a:r>
            <a:r>
              <a:rPr lang="en-US" dirty="0" smtClean="0"/>
              <a:t/>
            </a:r>
            <a:br>
              <a:rPr lang="en-US" dirty="0" smtClean="0"/>
            </a:b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r>
              <a:rPr lang="en-US" sz="2400" dirty="0" smtClean="0"/>
              <a:t>Rev 9:3  ….and unto them was given power, as the scorpions of the earth have power. </a:t>
            </a:r>
            <a:r>
              <a:rPr lang="en-US" sz="2000" dirty="0" smtClean="0"/>
              <a:t/>
            </a:r>
            <a:br>
              <a:rPr lang="en-US" sz="2000" dirty="0" smtClean="0"/>
            </a:br>
            <a:endParaRPr lang="en-US" sz="20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r>
              <a:rPr lang="en-US" sz="2400" dirty="0" smtClean="0"/>
              <a:t>Rev 9:3  ….and unto them was given power, as the scorpions of the earth have power. </a:t>
            </a:r>
            <a:br>
              <a:rPr lang="en-US" sz="2400" dirty="0" smtClean="0"/>
            </a:br>
            <a:r>
              <a:rPr lang="en-US" sz="2400" dirty="0" smtClean="0"/>
              <a:t> </a:t>
            </a:r>
            <a:br>
              <a:rPr lang="en-US" sz="2400" dirty="0" smtClean="0"/>
            </a:br>
            <a:r>
              <a:rPr lang="en-US" sz="2400" dirty="0" smtClean="0"/>
              <a:t>Rev 9:5  …….and their torment </a:t>
            </a:r>
            <a:r>
              <a:rPr lang="en-US" sz="2400" i="1" dirty="0" smtClean="0"/>
              <a:t>was</a:t>
            </a:r>
            <a:r>
              <a:rPr lang="en-US" sz="2400" dirty="0" smtClean="0"/>
              <a:t> as the torment of a scorpion, when he </a:t>
            </a:r>
            <a:r>
              <a:rPr lang="en-US" sz="2400" dirty="0" err="1" smtClean="0"/>
              <a:t>striketh</a:t>
            </a:r>
            <a:r>
              <a:rPr lang="en-US" sz="2400" dirty="0" smtClean="0"/>
              <a:t> a man. </a:t>
            </a:r>
            <a:br>
              <a:rPr lang="en-US" sz="2400" dirty="0" smtClean="0"/>
            </a:b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8800" dirty="0" smtClean="0">
                <a:solidFill>
                  <a:schemeClr val="bg1"/>
                </a:solidFill>
              </a:rPr>
              <a:t>William Foy and </a:t>
            </a:r>
            <a:br>
              <a:rPr lang="en-US" sz="8800" dirty="0" smtClean="0">
                <a:solidFill>
                  <a:schemeClr val="bg1"/>
                </a:solidFill>
              </a:rPr>
            </a:br>
            <a:r>
              <a:rPr lang="en-US" sz="8800" dirty="0" smtClean="0">
                <a:solidFill>
                  <a:schemeClr val="bg1"/>
                </a:solidFill>
              </a:rPr>
              <a:t>Hazen Foss</a:t>
            </a:r>
            <a:endParaRPr lang="en-US" sz="8800" dirty="0">
              <a:solidFill>
                <a:schemeClr val="bg1"/>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r>
              <a:rPr lang="en-US" sz="2400" dirty="0" smtClean="0"/>
              <a:t>Rev 9:3  ….and unto them was given power, as the scorpions of the earth have power. </a:t>
            </a:r>
            <a:br>
              <a:rPr lang="en-US" sz="2400" dirty="0" smtClean="0"/>
            </a:br>
            <a:r>
              <a:rPr lang="en-US" sz="2400" dirty="0" smtClean="0"/>
              <a:t> </a:t>
            </a:r>
            <a:br>
              <a:rPr lang="en-US" sz="2400" dirty="0" smtClean="0"/>
            </a:br>
            <a:r>
              <a:rPr lang="en-US" sz="2400" dirty="0" smtClean="0"/>
              <a:t>Rev 9:5  …….and their torment </a:t>
            </a:r>
            <a:r>
              <a:rPr lang="en-US" sz="2400" i="1" dirty="0" smtClean="0"/>
              <a:t>was</a:t>
            </a:r>
            <a:r>
              <a:rPr lang="en-US" sz="2400" dirty="0" smtClean="0"/>
              <a:t> as the torment of a scorpion, when he </a:t>
            </a:r>
            <a:r>
              <a:rPr lang="en-US" sz="2400" dirty="0" err="1" smtClean="0"/>
              <a:t>striketh</a:t>
            </a:r>
            <a:r>
              <a:rPr lang="en-US" sz="2400" dirty="0" smtClean="0"/>
              <a:t> a man. </a:t>
            </a:r>
            <a:br>
              <a:rPr lang="en-US" sz="2400" dirty="0" smtClean="0"/>
            </a:br>
            <a:r>
              <a:rPr lang="en-US" sz="2400" dirty="0" smtClean="0"/>
              <a:t> </a:t>
            </a:r>
            <a:br>
              <a:rPr lang="en-US" sz="2400" dirty="0" smtClean="0"/>
            </a:br>
            <a:r>
              <a:rPr lang="en-US" sz="2400" dirty="0" smtClean="0"/>
              <a:t>Rev 9:10  And they had tails like unto scorpions, and there were stings in their tails: </a:t>
            </a:r>
            <a:br>
              <a:rPr lang="en-US" sz="2400" dirty="0" smtClean="0"/>
            </a:br>
            <a:r>
              <a:rPr lang="en-US" sz="2400" dirty="0" smtClean="0"/>
              <a:t> </a:t>
            </a:r>
            <a:br>
              <a:rPr lang="en-US" sz="2400" dirty="0" smtClean="0"/>
            </a:br>
            <a:endParaRPr lang="en-US" sz="24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2700" dirty="0" smtClean="0"/>
              <a:t> {1897 </a:t>
            </a:r>
            <a:r>
              <a:rPr lang="en-US" sz="2700" dirty="0" err="1" smtClean="0"/>
              <a:t>UrS</a:t>
            </a:r>
            <a:r>
              <a:rPr lang="en-US" sz="2700" dirty="0" smtClean="0"/>
              <a:t>, DAR 506.5} (1) "They had a king over them." From the death of Mohammed until near the close of the thirteenth century, the Mohammedans were divided into various factions under several leaders, with no general civil government extending over them all. Near the close of the thirteenth century, Othman founded a government which has since been known as the Ottoman government, or empire, which grew until it extended over all the principal Mohammedan tribes, consolidating them into one grand monarchy</a:t>
            </a:r>
            <a:r>
              <a:rPr lang="en-US" dirty="0" smtClean="0"/>
              <a:t/>
            </a:r>
            <a:br>
              <a:rPr lang="en-US" dirty="0" smtClean="0"/>
            </a:b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2700" dirty="0" smtClean="0"/>
              <a:t>{1897 </a:t>
            </a:r>
            <a:r>
              <a:rPr lang="en-US" sz="2700" dirty="0" err="1" smtClean="0"/>
              <a:t>UrS</a:t>
            </a:r>
            <a:r>
              <a:rPr lang="en-US" sz="2700" dirty="0" smtClean="0"/>
              <a:t>, DAR 506.6} (2) The character of the king. "Which is the angel of the bottomless pit." An angel signifies a messenger, a minister, either good or bad, and not always a spiritual being. "The angel of the bottomless pit," or chief minister of the religion which came from thence when it was opened. That religion is Mohammedanism, and the sultan is its chief minister. "The Sultan, or grand Seignior, as he is indifferently called, is also Supreme Caliph, or high priest, uniting in his person the highest spiritual dignity with the supreme secular authority." - World As It Is, p.361</a:t>
            </a:r>
            <a:r>
              <a:rPr lang="en-US" dirty="0" smtClean="0"/>
              <a:t/>
            </a:r>
            <a:br>
              <a:rPr lang="en-US" dirty="0" smtClean="0"/>
            </a:br>
            <a:endParaRPr lang="en-US" sz="27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3100" dirty="0" smtClean="0"/>
              <a:t>1897 </a:t>
            </a:r>
            <a:r>
              <a:rPr lang="en-US" sz="3100" dirty="0" err="1" smtClean="0"/>
              <a:t>UrS</a:t>
            </a:r>
            <a:r>
              <a:rPr lang="en-US" sz="3100" dirty="0" smtClean="0"/>
              <a:t>, DAR 507(3) His name. In Hebrew, "</a:t>
            </a:r>
            <a:r>
              <a:rPr lang="en-US" sz="3100" dirty="0" err="1" smtClean="0"/>
              <a:t>Abaddon</a:t>
            </a:r>
            <a:r>
              <a:rPr lang="en-US" sz="3100" dirty="0" smtClean="0"/>
              <a:t>," the destroyer; in Greek, "</a:t>
            </a:r>
            <a:r>
              <a:rPr lang="en-US" sz="3100" dirty="0" err="1" smtClean="0"/>
              <a:t>Apollyon</a:t>
            </a:r>
            <a:r>
              <a:rPr lang="en-US" sz="3100" dirty="0" smtClean="0"/>
              <a:t>," one that exterminates, or destroys. Having two different names in two languages, it is evident that the character, rather than the name of the power, is intended to be represented. If so, as expressed in both languages,</a:t>
            </a:r>
            <a:br>
              <a:rPr lang="en-US" sz="3100" dirty="0" smtClean="0"/>
            </a:br>
            <a:r>
              <a:rPr lang="en-US" sz="3100" dirty="0" smtClean="0"/>
              <a:t/>
            </a:r>
            <a:br>
              <a:rPr lang="en-US" sz="3100" dirty="0" smtClean="0"/>
            </a:br>
            <a:r>
              <a:rPr lang="en-US" sz="3100" dirty="0" smtClean="0"/>
              <a:t>he is a destroyer. Such has always been the character of the Ottoman government </a:t>
            </a:r>
            <a:r>
              <a:rPr lang="en-US" dirty="0" smtClean="0"/>
              <a:t/>
            </a:r>
            <a:br>
              <a:rPr lang="en-US" dirty="0" smtClean="0"/>
            </a:b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3100" b="0" dirty="0" smtClean="0">
                <a:solidFill>
                  <a:schemeClr val="bg1"/>
                </a:solidFill>
              </a:rPr>
              <a:t>Worlds </a:t>
            </a:r>
            <a:r>
              <a:rPr lang="en-US" sz="3100" b="0" dirty="0" err="1" smtClean="0">
                <a:solidFill>
                  <a:schemeClr val="bg1"/>
                </a:solidFill>
              </a:rPr>
              <a:t>Finalie</a:t>
            </a:r>
            <a:r>
              <a:rPr lang="en-US" sz="3100" b="0" dirty="0" smtClean="0">
                <a:solidFill>
                  <a:schemeClr val="bg1"/>
                </a:solidFill>
              </a:rPr>
              <a:t> </a:t>
            </a:r>
            <a:r>
              <a:rPr lang="en-US" sz="3100" b="0" dirty="0" err="1" smtClean="0">
                <a:solidFill>
                  <a:schemeClr val="bg1"/>
                </a:solidFill>
              </a:rPr>
              <a:t>pge</a:t>
            </a:r>
            <a:r>
              <a:rPr lang="en-US" sz="3100" b="0" dirty="0" smtClean="0">
                <a:solidFill>
                  <a:schemeClr val="bg1"/>
                </a:solidFill>
              </a:rPr>
              <a:t> 32 </a:t>
            </a:r>
            <a:r>
              <a:rPr lang="en-US" dirty="0" smtClean="0"/>
              <a:t>"</a:t>
            </a:r>
            <a:r>
              <a:rPr lang="en-US" sz="2700" dirty="0" smtClean="0"/>
              <a:t>And they had a king over them." Revelation 9:11. Until the rise of Othman, in the thirteenth</a:t>
            </a:r>
            <a:br>
              <a:rPr lang="en-US" sz="2700" dirty="0" smtClean="0"/>
            </a:br>
            <a:r>
              <a:rPr lang="en-US" sz="2700" dirty="0" smtClean="0"/>
              <a:t>century, Mohammedanism was by no means a united organization, possessing a central government.</a:t>
            </a:r>
            <a:br>
              <a:rPr lang="en-US" sz="2700" dirty="0" smtClean="0"/>
            </a:br>
            <a:r>
              <a:rPr lang="en-US" sz="2700" dirty="0" smtClean="0"/>
              <a:t>Othman succeeded in consolidating the various Moslem tribes into one great monarchy, and since then it</a:t>
            </a:r>
            <a:br>
              <a:rPr lang="en-US" sz="2700" dirty="0" smtClean="0"/>
            </a:br>
            <a:r>
              <a:rPr lang="en-US" sz="2700" dirty="0" smtClean="0"/>
              <a:t>has been known as the Ottoman Government. In the prophecy this government is called in the Hebrew</a:t>
            </a:r>
            <a:br>
              <a:rPr lang="en-US" sz="2700" dirty="0" smtClean="0"/>
            </a:br>
            <a:r>
              <a:rPr lang="en-US" sz="2700" dirty="0" smtClean="0"/>
              <a:t>tongue, "</a:t>
            </a:r>
            <a:r>
              <a:rPr lang="en-US" sz="2700" dirty="0" err="1" smtClean="0"/>
              <a:t>Abaddon</a:t>
            </a:r>
            <a:r>
              <a:rPr lang="en-US" sz="2700" dirty="0" smtClean="0"/>
              <a:t>," which means "the destroyer." In the Greek tongue, it is called "</a:t>
            </a:r>
            <a:r>
              <a:rPr lang="en-US" sz="2700" dirty="0" err="1" smtClean="0"/>
              <a:t>Apollyon</a:t>
            </a:r>
            <a:r>
              <a:rPr lang="en-US" sz="2700" dirty="0" smtClean="0"/>
              <a:t>," or "one that exterminates, or destroys."</a:t>
            </a:r>
            <a:r>
              <a:rPr lang="en-US" dirty="0" smtClean="0"/>
              <a:t/>
            </a:r>
            <a:br>
              <a:rPr lang="en-US" dirty="0" smtClean="0"/>
            </a:b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3600" dirty="0" smtClean="0"/>
              <a:t>Rev 9:3  And there came out of the smoke locusts upon the earth: and unto them was given power, as the scorpions of the earth have power. </a:t>
            </a:r>
            <a:br>
              <a:rPr lang="en-US" sz="3600" dirty="0" smtClean="0"/>
            </a:br>
            <a:r>
              <a:rPr lang="en-US" sz="3600" dirty="0" smtClean="0"/>
              <a:t>Rev 9:4  And it was commanded them that they should not hurt the grass of the earth, neither any green thing, neither any tree; but only those men which have not the seal of God in their foreheads. </a:t>
            </a:r>
            <a:r>
              <a:rPr lang="en-US" dirty="0" smtClean="0"/>
              <a:t/>
            </a:r>
            <a:br>
              <a:rPr lang="en-US" dirty="0" smtClean="0"/>
            </a:b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They were commanded to: not hurt the trees or any green thing</a:t>
            </a:r>
            <a:endParaRPr lang="en-US" sz="28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They were commanded to: not hurt the trees or any green thing.</a:t>
            </a:r>
            <a:br>
              <a:rPr lang="en-US" sz="2800" dirty="0" smtClean="0"/>
            </a:br>
            <a:r>
              <a:rPr lang="en-US" sz="2800" dirty="0" smtClean="0"/>
              <a:t/>
            </a:r>
            <a:br>
              <a:rPr lang="en-US" sz="2800" dirty="0" smtClean="0"/>
            </a:br>
            <a:r>
              <a:rPr lang="en-US" sz="2800" dirty="0" smtClean="0"/>
              <a:t>they were to only hurt those that </a:t>
            </a:r>
            <a:br>
              <a:rPr lang="en-US" sz="2800" dirty="0" smtClean="0"/>
            </a:br>
            <a:r>
              <a:rPr lang="en-US" sz="2800" dirty="0" smtClean="0"/>
              <a:t>don’t have the seal of god.</a:t>
            </a:r>
            <a:endParaRPr lang="en-US" sz="28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They were commanded to: not hurt the trees or any green thing.</a:t>
            </a:r>
            <a:br>
              <a:rPr lang="en-US" sz="2800" dirty="0" smtClean="0"/>
            </a:br>
            <a:r>
              <a:rPr lang="en-US" sz="2800" dirty="0" smtClean="0"/>
              <a:t/>
            </a:r>
            <a:br>
              <a:rPr lang="en-US" sz="2800" dirty="0" smtClean="0"/>
            </a:br>
            <a:r>
              <a:rPr lang="en-US" sz="2800" dirty="0" smtClean="0"/>
              <a:t>they were to only hurt those that </a:t>
            </a:r>
            <a:br>
              <a:rPr lang="en-US" sz="2800" dirty="0" smtClean="0"/>
            </a:br>
            <a:r>
              <a:rPr lang="en-US" sz="2800" dirty="0" smtClean="0"/>
              <a:t>don’t have the seal of god.</a:t>
            </a:r>
            <a:br>
              <a:rPr lang="en-US" sz="2800" dirty="0" smtClean="0"/>
            </a:br>
            <a:r>
              <a:rPr lang="en-US" sz="2800" dirty="0" smtClean="0"/>
              <a:t/>
            </a:r>
            <a:br>
              <a:rPr lang="en-US" sz="2800" dirty="0" smtClean="0"/>
            </a:br>
            <a:r>
              <a:rPr lang="en-US" sz="2800" dirty="0" smtClean="0"/>
              <a:t>They were to torment those that don’t have the seal of god.</a:t>
            </a:r>
            <a:endParaRPr lang="en-US"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They were commanded to: not hurt the trees or any green thing.</a:t>
            </a:r>
            <a:br>
              <a:rPr lang="en-US" sz="2800" dirty="0" smtClean="0"/>
            </a:br>
            <a:r>
              <a:rPr lang="en-US" sz="2800" dirty="0" smtClean="0"/>
              <a:t/>
            </a:r>
            <a:br>
              <a:rPr lang="en-US" sz="2800" dirty="0" smtClean="0"/>
            </a:br>
            <a:r>
              <a:rPr lang="en-US" sz="2800" dirty="0" smtClean="0"/>
              <a:t>they were to only hurt those that </a:t>
            </a:r>
            <a:br>
              <a:rPr lang="en-US" sz="2800" dirty="0" smtClean="0"/>
            </a:br>
            <a:r>
              <a:rPr lang="en-US" sz="2800" dirty="0" smtClean="0"/>
              <a:t>don’t have the seal of god.</a:t>
            </a:r>
            <a:br>
              <a:rPr lang="en-US" sz="2800" dirty="0" smtClean="0"/>
            </a:br>
            <a:r>
              <a:rPr lang="en-US" sz="2800" dirty="0" smtClean="0"/>
              <a:t/>
            </a:r>
            <a:br>
              <a:rPr lang="en-US" sz="2800" dirty="0" smtClean="0"/>
            </a:br>
            <a:r>
              <a:rPr lang="en-US" sz="2800" dirty="0" smtClean="0"/>
              <a:t>They were to torment those that don’t have the seal of god.</a:t>
            </a:r>
            <a:br>
              <a:rPr lang="en-US" sz="2800" dirty="0" smtClean="0"/>
            </a:br>
            <a:r>
              <a:rPr lang="en-US" sz="2800" dirty="0" smtClean="0"/>
              <a:t/>
            </a:r>
            <a:br>
              <a:rPr lang="en-US" sz="2800" dirty="0" smtClean="0"/>
            </a:br>
            <a:r>
              <a:rPr lang="en-US" sz="2800" dirty="0" smtClean="0"/>
              <a:t>They were not allowed to kill them</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8800" dirty="0" smtClean="0">
                <a:solidFill>
                  <a:schemeClr val="bg1"/>
                </a:solidFill>
              </a:rPr>
              <a:t>William </a:t>
            </a:r>
            <a:br>
              <a:rPr lang="en-US" sz="8800" dirty="0" smtClean="0">
                <a:solidFill>
                  <a:schemeClr val="bg1"/>
                </a:solidFill>
              </a:rPr>
            </a:br>
            <a:r>
              <a:rPr lang="en-US" sz="8800" dirty="0" smtClean="0">
                <a:solidFill>
                  <a:schemeClr val="bg1"/>
                </a:solidFill>
              </a:rPr>
              <a:t>Foy’s </a:t>
            </a:r>
            <a:br>
              <a:rPr lang="en-US" sz="8800" dirty="0" smtClean="0">
                <a:solidFill>
                  <a:schemeClr val="bg1"/>
                </a:solidFill>
              </a:rPr>
            </a:br>
            <a:r>
              <a:rPr lang="en-US" sz="8800" dirty="0" smtClean="0">
                <a:solidFill>
                  <a:schemeClr val="bg1"/>
                </a:solidFill>
              </a:rPr>
              <a:t>visions </a:t>
            </a:r>
            <a:endParaRPr lang="en-US" sz="8800" dirty="0">
              <a:solidFill>
                <a:schemeClr val="bg1"/>
              </a:solidFil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They were commanded to: not hurt the trees or any green thing.</a:t>
            </a:r>
            <a:br>
              <a:rPr lang="en-US" sz="2800" dirty="0" smtClean="0"/>
            </a:br>
            <a:r>
              <a:rPr lang="en-US" sz="2800" dirty="0" smtClean="0"/>
              <a:t/>
            </a:r>
            <a:br>
              <a:rPr lang="en-US" sz="2800" dirty="0" smtClean="0"/>
            </a:br>
            <a:r>
              <a:rPr lang="en-US" sz="2800" dirty="0" smtClean="0"/>
              <a:t>they were to only hurt those that </a:t>
            </a:r>
            <a:br>
              <a:rPr lang="en-US" sz="2800" dirty="0" smtClean="0"/>
            </a:br>
            <a:r>
              <a:rPr lang="en-US" sz="2800" dirty="0" smtClean="0"/>
              <a:t>don’t have the seal of god.</a:t>
            </a:r>
            <a:br>
              <a:rPr lang="en-US" sz="2800" dirty="0" smtClean="0"/>
            </a:br>
            <a:r>
              <a:rPr lang="en-US" sz="2800" dirty="0" smtClean="0"/>
              <a:t/>
            </a:r>
            <a:br>
              <a:rPr lang="en-US" sz="2800" dirty="0" smtClean="0"/>
            </a:br>
            <a:r>
              <a:rPr lang="en-US" sz="2800" dirty="0" smtClean="0"/>
              <a:t>They were to torment those that don’t have the seal of god.</a:t>
            </a:r>
            <a:br>
              <a:rPr lang="en-US" sz="2800" dirty="0" smtClean="0"/>
            </a:br>
            <a:r>
              <a:rPr lang="en-US" sz="2800" dirty="0" smtClean="0"/>
              <a:t/>
            </a:r>
            <a:br>
              <a:rPr lang="en-US" sz="2800" dirty="0" smtClean="0"/>
            </a:br>
            <a:r>
              <a:rPr lang="en-US" sz="2800" dirty="0" smtClean="0"/>
              <a:t>They were not allowed to kill them</a:t>
            </a:r>
            <a:br>
              <a:rPr lang="en-US" sz="2800" dirty="0" smtClean="0"/>
            </a:br>
            <a:r>
              <a:rPr lang="en-US" sz="2800" dirty="0" smtClean="0"/>
              <a:t/>
            </a:r>
            <a:br>
              <a:rPr lang="en-US" sz="2800" dirty="0" smtClean="0"/>
            </a:br>
            <a:r>
              <a:rPr lang="en-US" sz="2800" dirty="0" smtClean="0"/>
              <a:t>they were commanded to do this for </a:t>
            </a:r>
            <a:br>
              <a:rPr lang="en-US" sz="2800" dirty="0" smtClean="0"/>
            </a:br>
            <a:r>
              <a:rPr lang="en-US" sz="2800" dirty="0" smtClean="0"/>
              <a:t>5 months.</a:t>
            </a: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1000"/>
            <a:ext cx="8229600" cy="6477000"/>
          </a:xfrm>
        </p:spPr>
        <p:txBody>
          <a:bodyPr anchor="ctr">
            <a:noAutofit/>
          </a:bodyPr>
          <a:lstStyle/>
          <a:p>
            <a:r>
              <a:rPr lang="en-US" sz="2400" dirty="0" smtClean="0">
                <a:solidFill>
                  <a:schemeClr val="bg1"/>
                </a:solidFill>
              </a:rPr>
              <a:t>Revelation 7:1-3  </a:t>
            </a:r>
            <a:r>
              <a:rPr lang="en-US" sz="2400" dirty="0" smtClean="0"/>
              <a:t>And after these things I saw four angels standing on the four corners of the earth, holding the four winds of the earth, that the wind should not blow on the earth, nor on the sea, nor on any tree. </a:t>
            </a:r>
            <a:br>
              <a:rPr lang="en-US" sz="2400" dirty="0" smtClean="0"/>
            </a:br>
            <a:r>
              <a:rPr lang="en-US" sz="2400" dirty="0" smtClean="0"/>
              <a:t>And I saw another angel ascending from the east, having the seal of the living God: and he cried with a loud voice to the four angels, to whom it was given to hurt the earth and the sea, </a:t>
            </a:r>
            <a:br>
              <a:rPr lang="en-US" sz="2400" dirty="0" smtClean="0"/>
            </a:br>
            <a:r>
              <a:rPr lang="en-US" sz="2400" dirty="0" smtClean="0"/>
              <a:t>Saying, Hurt not the earth, neither the sea, nor the trees, till we have sealed the servants of our God in their foreheads. </a:t>
            </a:r>
            <a:br>
              <a:rPr lang="en-US" sz="2400" dirty="0" smtClean="0"/>
            </a:br>
            <a:r>
              <a:rPr lang="en-US" sz="2400" dirty="0" smtClean="0"/>
              <a:t>Rev 7:4  And I heard the number of them which were sealed: </a:t>
            </a:r>
            <a:r>
              <a:rPr lang="en-US" sz="2400" i="1" dirty="0" smtClean="0"/>
              <a:t>and there were</a:t>
            </a:r>
            <a:r>
              <a:rPr lang="en-US" sz="2400" dirty="0" smtClean="0"/>
              <a:t> sealed an hundred </a:t>
            </a:r>
            <a:r>
              <a:rPr lang="en-US" sz="2400" i="1" dirty="0" smtClean="0"/>
              <a:t>and</a:t>
            </a:r>
            <a:r>
              <a:rPr lang="en-US" sz="2400" dirty="0" smtClean="0"/>
              <a:t> forty </a:t>
            </a:r>
            <a:r>
              <a:rPr lang="en-US" sz="2400" i="1" dirty="0" smtClean="0"/>
              <a:t>and</a:t>
            </a:r>
            <a:r>
              <a:rPr lang="en-US" sz="2400" dirty="0" smtClean="0"/>
              <a:t> four thousand of all the tribes of the children of Israel. </a:t>
            </a:r>
            <a:br>
              <a:rPr lang="en-US" sz="2400" dirty="0" smtClean="0"/>
            </a:br>
            <a:endParaRPr lang="en-US" sz="24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2200" dirty="0" smtClean="0">
                <a:solidFill>
                  <a:schemeClr val="bg1"/>
                </a:solidFill>
              </a:rPr>
              <a:t>Rev 14:1-5  </a:t>
            </a:r>
            <a:r>
              <a:rPr lang="en-US" sz="2200" dirty="0" smtClean="0"/>
              <a:t>And I looked, and, lo, a Lamb stood on the mount </a:t>
            </a:r>
            <a:r>
              <a:rPr lang="en-US" sz="2200" dirty="0" err="1" smtClean="0"/>
              <a:t>Sion</a:t>
            </a:r>
            <a:r>
              <a:rPr lang="en-US" sz="2200" dirty="0" smtClean="0"/>
              <a:t>, and with him an hundred forty </a:t>
            </a:r>
            <a:r>
              <a:rPr lang="en-US" sz="2200" i="1" dirty="0" smtClean="0"/>
              <a:t>and</a:t>
            </a:r>
            <a:r>
              <a:rPr lang="en-US" sz="2200" dirty="0" smtClean="0"/>
              <a:t> four thousand, having his Father's name written in their foreheads. </a:t>
            </a:r>
            <a:br>
              <a:rPr lang="en-US" sz="2200" dirty="0" smtClean="0"/>
            </a:br>
            <a:r>
              <a:rPr lang="en-US" sz="2200" dirty="0" smtClean="0"/>
              <a:t>And I heard a voice from heaven, as the voice of many waters, and as the voice of a great thunder: and I heard the voice of harpers harping with their harps: </a:t>
            </a:r>
            <a:br>
              <a:rPr lang="en-US" sz="2200" dirty="0" smtClean="0"/>
            </a:br>
            <a:r>
              <a:rPr lang="en-US" sz="2200" dirty="0" smtClean="0"/>
              <a:t>And they sung as it were a new song before the throne, and before the four beasts, and the elders: and no man could learn that song but the hundred </a:t>
            </a:r>
            <a:r>
              <a:rPr lang="en-US" sz="2200" i="1" dirty="0" smtClean="0"/>
              <a:t>and</a:t>
            </a:r>
            <a:r>
              <a:rPr lang="en-US" sz="2200" dirty="0" smtClean="0"/>
              <a:t> forty </a:t>
            </a:r>
            <a:r>
              <a:rPr lang="en-US" sz="2200" i="1" dirty="0" smtClean="0"/>
              <a:t>and</a:t>
            </a:r>
            <a:r>
              <a:rPr lang="en-US" sz="2200" dirty="0" smtClean="0"/>
              <a:t> four thousand, which were redeemed from the earth. </a:t>
            </a:r>
            <a:br>
              <a:rPr lang="en-US" sz="2200" dirty="0" smtClean="0"/>
            </a:br>
            <a:r>
              <a:rPr lang="en-US" sz="2200" dirty="0" smtClean="0"/>
              <a:t>These are they which were not defiled with women; for they are virgins. These are they which follow the Lamb whithersoever he </a:t>
            </a:r>
            <a:r>
              <a:rPr lang="en-US" sz="2200" dirty="0" err="1" smtClean="0"/>
              <a:t>goeth</a:t>
            </a:r>
            <a:r>
              <a:rPr lang="en-US" sz="2200" dirty="0" smtClean="0"/>
              <a:t>. These were redeemed from among men, </a:t>
            </a:r>
            <a:r>
              <a:rPr lang="en-US" sz="2200" i="1" dirty="0" smtClean="0"/>
              <a:t>being</a:t>
            </a:r>
            <a:r>
              <a:rPr lang="en-US" sz="2200" dirty="0" smtClean="0"/>
              <a:t> the </a:t>
            </a:r>
            <a:r>
              <a:rPr lang="en-US" sz="2200" dirty="0" err="1" smtClean="0"/>
              <a:t>firstfruits</a:t>
            </a:r>
            <a:r>
              <a:rPr lang="en-US" sz="2200" dirty="0" smtClean="0"/>
              <a:t> unto God and to the Lamb. </a:t>
            </a:r>
            <a:br>
              <a:rPr lang="en-US" sz="2200" dirty="0" smtClean="0"/>
            </a:br>
            <a:r>
              <a:rPr lang="en-US" sz="2200" dirty="0" smtClean="0"/>
              <a:t>And in their mouth was found no guile: for they are without fault before the throne of God. </a:t>
            </a:r>
            <a:r>
              <a:rPr lang="en-US" sz="2800" dirty="0" smtClean="0"/>
              <a:t/>
            </a:r>
            <a:br>
              <a:rPr lang="en-US" sz="2800" dirty="0" smtClean="0"/>
            </a:br>
            <a:endParaRPr 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3200" dirty="0" smtClean="0">
                <a:solidFill>
                  <a:schemeClr val="bg1"/>
                </a:solidFill>
              </a:rPr>
              <a:t>Rev 3:12  </a:t>
            </a:r>
            <a:r>
              <a:rPr lang="en-US" sz="3200" dirty="0" smtClean="0"/>
              <a:t>Him that </a:t>
            </a:r>
            <a:r>
              <a:rPr lang="en-US" sz="3200" dirty="0" err="1" smtClean="0"/>
              <a:t>overcometh</a:t>
            </a:r>
            <a:r>
              <a:rPr lang="en-US" sz="3200" dirty="0" smtClean="0"/>
              <a:t> will I make a pillar in the temple of my God, and he shall go no more out: and I will write upon him the name of my God, and the name of the city of my God, </a:t>
            </a:r>
            <a:r>
              <a:rPr lang="en-US" sz="3200" i="1" dirty="0" smtClean="0"/>
              <a:t>which is</a:t>
            </a:r>
            <a:r>
              <a:rPr lang="en-US" sz="3200" dirty="0" smtClean="0"/>
              <a:t> new Jerusalem, which cometh down out of heaven from my God: and </a:t>
            </a:r>
            <a:r>
              <a:rPr lang="en-US" sz="3200" i="1" dirty="0" smtClean="0"/>
              <a:t>I will write upon him</a:t>
            </a:r>
            <a:r>
              <a:rPr lang="en-US" sz="3200" dirty="0" smtClean="0"/>
              <a:t> my new name. </a:t>
            </a:r>
            <a:br>
              <a:rPr lang="en-US" sz="3200" dirty="0" smtClean="0"/>
            </a:br>
            <a:endParaRPr lang="en-US" sz="32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Is the </a:t>
            </a:r>
            <a:r>
              <a:rPr lang="en-US" sz="2800" dirty="0" err="1" smtClean="0"/>
              <a:t>sabbath</a:t>
            </a:r>
            <a:r>
              <a:rPr lang="en-US" sz="2800" dirty="0" smtClean="0"/>
              <a:t> the seal of the living God.</a:t>
            </a: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Is the </a:t>
            </a:r>
            <a:r>
              <a:rPr lang="en-US" sz="2800" dirty="0" err="1" smtClean="0"/>
              <a:t>sabbath</a:t>
            </a:r>
            <a:r>
              <a:rPr lang="en-US" sz="2800" dirty="0" smtClean="0"/>
              <a:t> the seal of the living God.</a:t>
            </a:r>
            <a:br>
              <a:rPr lang="en-US" sz="2800" dirty="0" smtClean="0"/>
            </a:br>
            <a:r>
              <a:rPr lang="en-US" sz="2800" dirty="0" smtClean="0"/>
              <a:t/>
            </a:r>
            <a:br>
              <a:rPr lang="en-US" sz="2800" dirty="0" smtClean="0"/>
            </a:br>
            <a:r>
              <a:rPr lang="en-US" sz="2800" dirty="0" smtClean="0"/>
              <a:t>Does keeping the </a:t>
            </a:r>
            <a:r>
              <a:rPr lang="en-US" sz="2800" dirty="0" err="1" smtClean="0"/>
              <a:t>sabbath</a:t>
            </a:r>
            <a:r>
              <a:rPr lang="en-US" sz="2800" dirty="0" smtClean="0"/>
              <a:t> give you the seal of god.</a:t>
            </a:r>
            <a:endParaRPr 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t">
            <a:normAutofit/>
          </a:bodyPr>
          <a:lstStyle/>
          <a:p>
            <a:pPr algn="l"/>
            <a:r>
              <a:rPr lang="en-US" sz="2800" dirty="0" smtClean="0"/>
              <a:t>Is the </a:t>
            </a:r>
            <a:r>
              <a:rPr lang="en-US" sz="2800" dirty="0" err="1" smtClean="0"/>
              <a:t>sabbath</a:t>
            </a:r>
            <a:r>
              <a:rPr lang="en-US" sz="2800" dirty="0" smtClean="0"/>
              <a:t> the seal of the living God.</a:t>
            </a:r>
            <a:br>
              <a:rPr lang="en-US" sz="2800" dirty="0" smtClean="0"/>
            </a:br>
            <a:r>
              <a:rPr lang="en-US" sz="2800" dirty="0" smtClean="0"/>
              <a:t/>
            </a:r>
            <a:br>
              <a:rPr lang="en-US" sz="2800" dirty="0" smtClean="0"/>
            </a:br>
            <a:r>
              <a:rPr lang="en-US" sz="2800" dirty="0" smtClean="0"/>
              <a:t>Does keeping the </a:t>
            </a:r>
            <a:r>
              <a:rPr lang="en-US" sz="2800" dirty="0" err="1" smtClean="0"/>
              <a:t>sabbath</a:t>
            </a:r>
            <a:r>
              <a:rPr lang="en-US" sz="2800" dirty="0" smtClean="0"/>
              <a:t> give you the seal of god.</a:t>
            </a:r>
            <a:br>
              <a:rPr lang="en-US" sz="2800" dirty="0" smtClean="0"/>
            </a:br>
            <a:r>
              <a:rPr lang="en-US" sz="2800" dirty="0" smtClean="0"/>
              <a:t/>
            </a:r>
            <a:br>
              <a:rPr lang="en-US" sz="2800" dirty="0" smtClean="0"/>
            </a:br>
            <a:r>
              <a:rPr lang="en-US" sz="2800" dirty="0" smtClean="0"/>
              <a:t>Will everyone that keeps the </a:t>
            </a:r>
            <a:r>
              <a:rPr lang="en-US" sz="2800" dirty="0" err="1" smtClean="0"/>
              <a:t>sabbath</a:t>
            </a:r>
            <a:r>
              <a:rPr lang="en-US" sz="2800" dirty="0" smtClean="0"/>
              <a:t> receive the seal of god.</a:t>
            </a:r>
            <a:endParaRPr 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2800" dirty="0" smtClean="0"/>
              <a:t>“In remarks upon chapter 7:1-3, we have shown that the seal of God is the Sabbath of the fourth commandment; and history is not silent upon the fact that there have been observers of the true Sabbath all through the present dispensation……Let the reader bear in mind the fact, already alluded to, that </a:t>
            </a:r>
            <a:r>
              <a:rPr lang="en-US" sz="2800" i="1" u="sng" dirty="0" smtClean="0"/>
              <a:t>there have been those all through this dispensation who have had the seal of God in their foreheads, or have been intelligent observers of the true Sabbath</a:t>
            </a:r>
            <a:r>
              <a:rPr lang="en-US" sz="2800" dirty="0" smtClean="0"/>
              <a:t>.” </a:t>
            </a:r>
            <a:r>
              <a:rPr lang="en-US" sz="2800" i="1" dirty="0" smtClean="0"/>
              <a:t>DAR 501</a:t>
            </a:r>
            <a:r>
              <a:rPr lang="en-US" sz="2800" dirty="0" smtClean="0"/>
              <a:t/>
            </a:r>
            <a:br>
              <a:rPr lang="en-US" sz="2800" dirty="0" smtClean="0"/>
            </a:br>
            <a:r>
              <a:rPr lang="en-US" sz="2800" dirty="0" smtClean="0"/>
              <a:t/>
            </a:r>
            <a:br>
              <a:rPr lang="en-US" sz="2800" dirty="0" smtClean="0"/>
            </a:br>
            <a:endParaRPr lang="en-US" sz="28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2000" dirty="0" smtClean="0"/>
              <a:t>CET 189.1 Not all who profess to keep the Sabbath will be sealed. There are many even among those who teach the truth to others who will not receive the seal of God in their foreheads. They had the light of truth, they knew their Master's will, they understood every point of our faith, but they had not corresponding works. These who were so familiar with prophecy and the treasures of divine wisdom, should have acted their faith. They should have commanded their households after them, that by a well-ordered family they might present to the world the influence of the truth upon the human heart. </a:t>
            </a:r>
            <a:br>
              <a:rPr lang="en-US" sz="2000" dirty="0" smtClean="0"/>
            </a:br>
            <a:r>
              <a:rPr lang="en-US" sz="2000" dirty="0" smtClean="0"/>
              <a:t>     Not one of us will ever receive the seal of God while our characters have one spot or stain upon them. It is left with us to remedy the defects in our characters, to cleanse the soul-temple of every defilement. Then the latter rain will fall upon us as the early rain fell upon the disciples on the day of Pentecost.</a:t>
            </a:r>
            <a:br>
              <a:rPr lang="en-US" sz="2000" dirty="0" smtClean="0"/>
            </a:br>
            <a:endParaRPr lang="en-US" sz="2000"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fontScale="90000"/>
          </a:bodyPr>
          <a:lstStyle/>
          <a:p>
            <a:r>
              <a:rPr lang="en-US" sz="2400" dirty="0" smtClean="0"/>
              <a:t>Review and Herald, July 13, 1897</a:t>
            </a:r>
            <a:r>
              <a:rPr lang="en-US" sz="2400" dirty="0" smtClean="0">
                <a:solidFill>
                  <a:schemeClr val="bg1"/>
                </a:solidFill>
              </a:rPr>
              <a:t>.    When Seal of God Is Refused</a:t>
            </a:r>
            <a:r>
              <a:rPr lang="en-US" sz="2400" dirty="0" smtClean="0"/>
              <a:t>.--If the light of truth has been presented to you, revealing the Sabbath of the fourth commandment, and showing that there is no foundation in the Word of God for Sunday observance, and yet you still cling to the false </a:t>
            </a:r>
            <a:r>
              <a:rPr lang="en-US" sz="2400" dirty="0" err="1" smtClean="0"/>
              <a:t>sabbath</a:t>
            </a:r>
            <a:r>
              <a:rPr lang="en-US" sz="2400" dirty="0" smtClean="0"/>
              <a:t>, refusing to keep holy the Sabbath which God calls "My holy day," you receive the mark of the beast. When does this take place? When you obey the decree that commands you to cease from labor on Sunday and worship God, while you know that there is not a word in the Bible showing Sunday to be other than a common working day, you consent to receive the mark of the beast, and refuse the seal of God.-- {</a:t>
            </a:r>
            <a:r>
              <a:rPr lang="en-US" sz="2400" dirty="0" err="1" smtClean="0"/>
              <a:t>Ev</a:t>
            </a:r>
            <a:r>
              <a:rPr lang="en-US" sz="2400" dirty="0" smtClean="0"/>
              <a:t> 235.2}  </a:t>
            </a:r>
            <a:br>
              <a:rPr lang="en-US" sz="2400" dirty="0" smtClean="0"/>
            </a:b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fontScale="90000"/>
          </a:bodyPr>
          <a:lstStyle/>
          <a:p>
            <a:r>
              <a:rPr lang="en-US" sz="2400" i="1" dirty="0" smtClean="0">
                <a:solidFill>
                  <a:schemeClr val="bg1"/>
                </a:solidFill>
              </a:rPr>
              <a:t>"As we passed the bar, we entered upon a boundless place which was lighted up with great brightness. Near</a:t>
            </a:r>
            <a:br>
              <a:rPr lang="en-US" sz="2400" i="1" dirty="0" smtClean="0">
                <a:solidFill>
                  <a:schemeClr val="bg1"/>
                </a:solidFill>
              </a:rPr>
            </a:br>
            <a:r>
              <a:rPr lang="en-US" sz="2400" i="1" dirty="0" smtClean="0">
                <a:solidFill>
                  <a:schemeClr val="bg1"/>
                </a:solidFill>
              </a:rPr>
              <a:t>the place trough which we passed, I beheld a mighty angel clothed in pure white raiment, having a crown of</a:t>
            </a:r>
            <a:br>
              <a:rPr lang="en-US" sz="2400" i="1" dirty="0" smtClean="0">
                <a:solidFill>
                  <a:schemeClr val="bg1"/>
                </a:solidFill>
              </a:rPr>
            </a:br>
            <a:r>
              <a:rPr lang="en-US" sz="2400" i="1" dirty="0" smtClean="0">
                <a:solidFill>
                  <a:schemeClr val="bg1"/>
                </a:solidFill>
              </a:rPr>
              <a:t>brightness on his head. He appeared to be gazing through the bar, and his eyes, like lamps of fire, were fixed</a:t>
            </a:r>
            <a:br>
              <a:rPr lang="en-US" sz="2400" i="1" dirty="0" smtClean="0">
                <a:solidFill>
                  <a:schemeClr val="bg1"/>
                </a:solidFill>
              </a:rPr>
            </a:br>
            <a:r>
              <a:rPr lang="en-US" sz="2400" i="1" dirty="0" smtClean="0">
                <a:solidFill>
                  <a:schemeClr val="bg1"/>
                </a:solidFill>
              </a:rPr>
              <a:t>with steadfastness upon the earth. He stood with his right foot placed before him, an tough walking; and his</a:t>
            </a:r>
            <a:br>
              <a:rPr lang="en-US" sz="2400" i="1" dirty="0" smtClean="0">
                <a:solidFill>
                  <a:schemeClr val="bg1"/>
                </a:solidFill>
              </a:rPr>
            </a:br>
            <a:r>
              <a:rPr lang="en-US" sz="2400" i="1" dirty="0" smtClean="0">
                <a:solidFill>
                  <a:schemeClr val="bg1"/>
                </a:solidFill>
              </a:rPr>
              <a:t>object appeared to be to reach the earth. But three steps remained for him to take. Against his breast and</a:t>
            </a:r>
            <a:r>
              <a:rPr lang="en-US" sz="2400" dirty="0" smtClean="0">
                <a:solidFill>
                  <a:schemeClr val="bg1"/>
                </a:solidFill>
              </a:rPr>
              <a:t/>
            </a:r>
            <a:br>
              <a:rPr lang="en-US" sz="2400" dirty="0" smtClean="0">
                <a:solidFill>
                  <a:schemeClr val="bg1"/>
                </a:solidFill>
              </a:rPr>
            </a:br>
            <a:r>
              <a:rPr lang="en-US" sz="2400" i="1" dirty="0" smtClean="0">
                <a:solidFill>
                  <a:schemeClr val="bg1"/>
                </a:solidFill>
              </a:rPr>
              <a:t>across his left hand was, as it were, a trumpet of silver; an a great terrible voice came from the midst of the</a:t>
            </a:r>
            <a:br>
              <a:rPr lang="en-US" sz="2400" i="1" dirty="0" smtClean="0">
                <a:solidFill>
                  <a:schemeClr val="bg1"/>
                </a:solidFill>
              </a:rPr>
            </a:br>
            <a:r>
              <a:rPr lang="en-US" sz="2400" i="1" dirty="0" smtClean="0">
                <a:solidFill>
                  <a:schemeClr val="bg1"/>
                </a:solidFill>
              </a:rPr>
              <a:t>boundless place, saying: "</a:t>
            </a:r>
            <a:r>
              <a:rPr lang="en-US" sz="2400" i="1" dirty="0" smtClean="0">
                <a:solidFill>
                  <a:srgbClr val="FF0000"/>
                </a:solidFill>
              </a:rPr>
              <a:t>The sixth angel hath not yet done sounding</a:t>
            </a:r>
            <a:r>
              <a:rPr lang="en-US" sz="2400" i="1" dirty="0" smtClean="0">
                <a:solidFill>
                  <a:schemeClr val="bg1"/>
                </a:solidFill>
              </a:rPr>
              <a:t>."! </a:t>
            </a:r>
            <a:r>
              <a:rPr lang="en-US" sz="2000" i="1" dirty="0" smtClean="0"/>
              <a:t>9</a:t>
            </a:r>
            <a:endParaRPr lang="en-US" sz="2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2800" dirty="0" smtClean="0"/>
              <a:t>GC88 605 While one class, by accepting the sign of submission to earthly powers, receive the mark of the beast, the other, choosing the token of allegiance to divine authority, receive the seal of God. </a:t>
            </a:r>
            <a:br>
              <a:rPr lang="en-US" sz="2800" dirty="0" smtClean="0"/>
            </a:br>
            <a:endParaRPr lang="en-US" sz="28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lstStyle/>
          <a:p>
            <a:r>
              <a:rPr lang="en-US" dirty="0" smtClean="0"/>
              <a:t>When is the seal of God given?</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2000" dirty="0" err="1" smtClean="0">
                <a:solidFill>
                  <a:schemeClr val="bg1"/>
                </a:solidFill>
              </a:rPr>
              <a:t>Eze</a:t>
            </a:r>
            <a:r>
              <a:rPr lang="en-US" sz="2000" dirty="0" smtClean="0">
                <a:solidFill>
                  <a:schemeClr val="bg1"/>
                </a:solidFill>
              </a:rPr>
              <a:t> 9:4-7  </a:t>
            </a:r>
            <a:r>
              <a:rPr lang="en-US" sz="2000" dirty="0" smtClean="0"/>
              <a:t>And the LORD said unto him, Go through the midst of the city, through the midst of Jerusalem, and set a mark upon the foreheads of the men that sigh and that cry for all the abominations that be done in the midst thereof. </a:t>
            </a:r>
            <a:br>
              <a:rPr lang="en-US" sz="2000" dirty="0" smtClean="0"/>
            </a:br>
            <a:r>
              <a:rPr lang="en-US" sz="2000" dirty="0" smtClean="0"/>
              <a:t>And to the others he said in mine hearing, Go ye after him through the city, and smite: let not your eye spare, neither have ye pity: </a:t>
            </a:r>
            <a:br>
              <a:rPr lang="en-US" sz="2000" dirty="0" smtClean="0"/>
            </a:br>
            <a:r>
              <a:rPr lang="en-US" sz="2000" dirty="0" smtClean="0"/>
              <a:t>Slay utterly old </a:t>
            </a:r>
            <a:r>
              <a:rPr lang="en-US" sz="2000" i="1" dirty="0" smtClean="0"/>
              <a:t>and</a:t>
            </a:r>
            <a:r>
              <a:rPr lang="en-US" sz="2000" dirty="0" smtClean="0"/>
              <a:t> young, both maids, and little children, and women: but come not near any man upon whom </a:t>
            </a:r>
            <a:r>
              <a:rPr lang="en-US" sz="2000" i="1" dirty="0" smtClean="0"/>
              <a:t>is</a:t>
            </a:r>
            <a:r>
              <a:rPr lang="en-US" sz="2000" dirty="0" smtClean="0"/>
              <a:t> the mark; and begin at my sanctuary. Then they began at the ancient men which </a:t>
            </a:r>
            <a:r>
              <a:rPr lang="en-US" sz="2000" i="1" dirty="0" smtClean="0"/>
              <a:t>were</a:t>
            </a:r>
            <a:r>
              <a:rPr lang="en-US" sz="2000" dirty="0" smtClean="0"/>
              <a:t> before the house. </a:t>
            </a:r>
            <a:br>
              <a:rPr lang="en-US" sz="2000" dirty="0" smtClean="0"/>
            </a:br>
            <a:r>
              <a:rPr lang="en-US" sz="2000" dirty="0" smtClean="0"/>
              <a:t>And he said unto them, Defile the house, and fill the courts with the slain: go ye forth. And they went forth, and slew in the city. </a:t>
            </a:r>
            <a:br>
              <a:rPr lang="en-US" sz="2000" dirty="0" smtClean="0"/>
            </a:br>
            <a:endParaRPr lang="en-US" sz="20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nchor="ctr">
            <a:normAutofit/>
          </a:bodyPr>
          <a:lstStyle/>
          <a:p>
            <a:r>
              <a:rPr lang="en-US" sz="2400" dirty="0" smtClean="0"/>
              <a:t>Just as soon as the people of God are sealed in their foreheads,--it is not any seal or mark that can be seen, but a settling into the truth, both intellectually and spiritually, so they cannot be moved,--</a:t>
            </a:r>
            <a:r>
              <a:rPr lang="en-US" sz="2400" dirty="0" smtClean="0">
                <a:solidFill>
                  <a:schemeClr val="bg1"/>
                </a:solidFill>
              </a:rPr>
              <a:t>just as soon as God's people are sealed and prepared for the shaking, it will come</a:t>
            </a:r>
            <a:r>
              <a:rPr lang="en-US" sz="2400" dirty="0" smtClean="0"/>
              <a:t>. Indeed, it has begun already; the judgments of God are now upon the land, to give us warning, that we may know what is coming. Ms 173, 1902, pp. 3-6. ("Medical Missionary Work in Southern California," November 20, 1911.)  {1MR 249.2} </a:t>
            </a:r>
            <a:br>
              <a:rPr lang="en-US" sz="2400" dirty="0" smtClean="0"/>
            </a:br>
            <a:endParaRPr lang="en-US" sz="24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pPr algn="l"/>
            <a:r>
              <a:rPr lang="en-US" sz="6000" dirty="0" smtClean="0">
                <a:solidFill>
                  <a:schemeClr val="bg1"/>
                </a:solidFill>
              </a:rPr>
              <a:t>Josiah </a:t>
            </a:r>
            <a:r>
              <a:rPr lang="en-US" sz="6000" dirty="0" err="1" smtClean="0">
                <a:solidFill>
                  <a:schemeClr val="bg1"/>
                </a:solidFill>
              </a:rPr>
              <a:t>Litch</a:t>
            </a:r>
            <a:r>
              <a:rPr lang="en-US" sz="6000" dirty="0" smtClean="0">
                <a:solidFill>
                  <a:schemeClr val="bg1"/>
                </a:solidFill>
              </a:rPr>
              <a:t> had predicted that the 6</a:t>
            </a:r>
            <a:r>
              <a:rPr lang="en-US" sz="6000" baseline="30000" dirty="0" smtClean="0">
                <a:solidFill>
                  <a:schemeClr val="bg1"/>
                </a:solidFill>
              </a:rPr>
              <a:t>th</a:t>
            </a:r>
            <a:r>
              <a:rPr lang="en-US" sz="6000" dirty="0" smtClean="0">
                <a:solidFill>
                  <a:schemeClr val="bg1"/>
                </a:solidFill>
              </a:rPr>
              <a:t> trumpet had already finished on Aug 11</a:t>
            </a:r>
            <a:r>
              <a:rPr lang="en-US" sz="6000" baseline="30000" dirty="0" smtClean="0">
                <a:solidFill>
                  <a:schemeClr val="bg1"/>
                </a:solidFill>
              </a:rPr>
              <a:t>th</a:t>
            </a:r>
            <a:r>
              <a:rPr lang="en-US" sz="6000" dirty="0" smtClean="0">
                <a:solidFill>
                  <a:schemeClr val="bg1"/>
                </a:solidFill>
              </a:rPr>
              <a:t> 1840 </a:t>
            </a:r>
            <a:endParaRPr lang="en-US" sz="6000" dirty="0">
              <a:solidFill>
                <a:schemeClr val="bg1"/>
              </a:solidFill>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1" y="228600"/>
            <a:ext cx="8229600" cy="6477000"/>
          </a:xfrm>
        </p:spPr>
        <p:txBody>
          <a:bodyPr/>
          <a:lstStyle/>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r>
              <a:rPr lang="en-US" sz="1600" dirty="0" smtClean="0">
                <a:solidFill>
                  <a:schemeClr val="bg1"/>
                </a:solidFill>
              </a:rPr>
              <a:t>TESTIMONIALS </a:t>
            </a:r>
            <a:br>
              <a:rPr lang="en-US" sz="1600" dirty="0" smtClean="0">
                <a:solidFill>
                  <a:schemeClr val="bg1"/>
                </a:solidFill>
              </a:rPr>
            </a:br>
            <a:r>
              <a:rPr lang="en-US" sz="1600" dirty="0" smtClean="0">
                <a:solidFill>
                  <a:schemeClr val="bg1"/>
                </a:solidFill>
              </a:rPr>
              <a:t>We the undersigned, inhabitants of Boston were witnesses of the apparently inanimate conditions into which our brother, Wm. Ellis Foy, was thrown from some unknown cause, on the 18th of January 1842 when he laid two hours and a half; and again February 4th when he laid twelve hours and a half, during which, each time he testifies that he experienced extraordinary visions of the other world. Charles </a:t>
            </a:r>
            <a:r>
              <a:rPr lang="en-US" sz="1600" dirty="0" err="1" smtClean="0">
                <a:solidFill>
                  <a:schemeClr val="bg1"/>
                </a:solidFill>
              </a:rPr>
              <a:t>Tash</a:t>
            </a:r>
            <a:r>
              <a:rPr lang="en-US" sz="1600" dirty="0" smtClean="0">
                <a:solidFill>
                  <a:schemeClr val="bg1"/>
                </a:solidFill>
              </a:rPr>
              <a:t>. Francis Sanders George Williams John Thomas David Williams Andrew Lewis Edward Williams George Harris </a:t>
            </a:r>
            <a:br>
              <a:rPr lang="en-US" sz="1600" dirty="0" smtClean="0">
                <a:solidFill>
                  <a:schemeClr val="bg1"/>
                </a:solidFill>
              </a:rPr>
            </a:br>
            <a:r>
              <a:rPr lang="en-US" sz="1600" dirty="0" smtClean="0">
                <a:solidFill>
                  <a:schemeClr val="bg1"/>
                </a:solidFill>
              </a:rPr>
              <a:t>Dr. Henry Cummings testifies: "I was present with our brother at the time of his visions. I examined him, but could not find any appearance of life, except around his heart." </a:t>
            </a:r>
            <a:br>
              <a:rPr lang="en-US" sz="1600" dirty="0" smtClean="0">
                <a:solidFill>
                  <a:schemeClr val="bg1"/>
                </a:solidFill>
              </a:rPr>
            </a:br>
            <a:r>
              <a:rPr lang="en-US" sz="1600" dirty="0" smtClean="0">
                <a:solidFill>
                  <a:schemeClr val="bg1"/>
                </a:solidFill>
              </a:rPr>
              <a:t>Ann Foy testifies: "The first appearance of life I saw in him, was the raising of his right hand. He then arose upon his knee and made signs for water which was given him. He dipped his hand into it, and wet his forehead, and his speech immediately came to him. We then wished him to tell us, what things he had seen, and he answered, as soon as I receive strength, I will reveal unto you, that which the Lord has revealed unto me." </a:t>
            </a:r>
            <a:br>
              <a:rPr lang="en-US" sz="1600" dirty="0" smtClean="0">
                <a:solidFill>
                  <a:schemeClr val="bg1"/>
                </a:solidFill>
              </a:rPr>
            </a:br>
            <a:r>
              <a:rPr lang="en-US" sz="1600" dirty="0" smtClean="0">
                <a:solidFill>
                  <a:schemeClr val="bg1"/>
                </a:solidFill>
              </a:rPr>
              <a:t>Copy of certificate of church membership. </a:t>
            </a:r>
            <a:br>
              <a:rPr lang="en-US" sz="1600" dirty="0" smtClean="0">
                <a:solidFill>
                  <a:schemeClr val="bg1"/>
                </a:solidFill>
              </a:rPr>
            </a:br>
            <a:r>
              <a:rPr lang="en-US" sz="1600" dirty="0" smtClean="0">
                <a:solidFill>
                  <a:schemeClr val="bg1"/>
                </a:solidFill>
              </a:rPr>
              <a:t>This certifies that Bro. Wm. E. Foy, is a regular member, of the first Freewill Baptist Church, in Augusta, in good standing. And as such, we commend him to the fellowship of the people of God, of every name, wherever he may chance to meet them. </a:t>
            </a:r>
            <a:br>
              <a:rPr lang="en-US" sz="1600" dirty="0" smtClean="0">
                <a:solidFill>
                  <a:schemeClr val="bg1"/>
                </a:solidFill>
              </a:rPr>
            </a:br>
            <a:r>
              <a:rPr lang="en-US" sz="1600" dirty="0" smtClean="0">
                <a:solidFill>
                  <a:schemeClr val="bg1"/>
                </a:solidFill>
              </a:rPr>
              <a:t>DANIEL PALMER, </a:t>
            </a:r>
            <a:br>
              <a:rPr lang="en-US" sz="1600" dirty="0" smtClean="0">
                <a:solidFill>
                  <a:schemeClr val="bg1"/>
                </a:solidFill>
              </a:rPr>
            </a:br>
            <a:r>
              <a:rPr lang="en-US" sz="1600" dirty="0" smtClean="0">
                <a:solidFill>
                  <a:schemeClr val="bg1"/>
                </a:solidFill>
              </a:rPr>
              <a:t>Church Clerk </a:t>
            </a:r>
            <a:endParaRPr lang="en-US" sz="1600" dirty="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8229600" cy="6278562"/>
          </a:xfrm>
        </p:spPr>
        <p:txBody>
          <a:bodyPr anchor="t">
            <a:normAutofit/>
          </a:bodyPr>
          <a:lstStyle/>
          <a:p>
            <a:pPr algn="l"/>
            <a:r>
              <a:rPr lang="en-US" sz="2000" dirty="0" smtClean="0">
                <a:solidFill>
                  <a:schemeClr val="bg1"/>
                </a:solidFill>
              </a:rPr>
              <a:t>Ask any Adventist about William Foy and they will tell you that he refused the gift of prophecy and failed to reveal the visions and they were transferred to Ellen White because he refused to reveal </a:t>
            </a:r>
            <a:r>
              <a:rPr lang="en-US" sz="2000" dirty="0" err="1" smtClean="0">
                <a:solidFill>
                  <a:schemeClr val="bg1"/>
                </a:solidFill>
              </a:rPr>
              <a:t>thm</a:t>
            </a:r>
            <a:r>
              <a:rPr lang="en-US" sz="2000" dirty="0" smtClean="0">
                <a:solidFill>
                  <a:schemeClr val="bg1"/>
                </a:solidFill>
              </a:rPr>
              <a:t>. Is this not so.</a:t>
            </a:r>
            <a:endParaRPr lang="en-US" sz="2000" dirty="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478</TotalTime>
  <Words>3384</Words>
  <Application>Microsoft Office PowerPoint</Application>
  <PresentationFormat>On-screen Show (4:3)</PresentationFormat>
  <Paragraphs>155</Paragraphs>
  <Slides>77</Slides>
  <Notes>31</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Apex</vt:lpstr>
      <vt:lpstr>GC 334.4 1911 In the year 1840 another remarkable fulfillment of prophecy excited widespread interest. Two years before, Josiah Litch, one of the leading ministers preaching the second advent, published an exposition of Revelation 9, predicting the fall of the Ottoman Empire. According to his calculations, this power was to be overthrown "in A.D. 1840, sometime in the month of August;" and only a few days previous to its accomplishment he wrote: "Allowing the first period, 150 years, to have been exactly fulfilled before Deacozes ascended the throne by permission of the Turks, and that the 391 years, fifteen days, commenced at the close of the first period, it will end on the 11th of August, 1840, when the Ottoman power  in Constantinople may be expected to be broken. And this, I believe, will be found to be the case."--Josiah Litch, in Signs of the Times, and Expositor of Prophecy, Aug. 1, 1840.  { }        At the very time specified, Turkey, through her ambassadors, accepted the protection of the allied powers of Europe, and thus placed herself under the control of Christian nations. The event exactly fulfilled the prediction. </vt:lpstr>
      <vt:lpstr>Did God Speak through prophets during the Millerite period before 1844?</vt:lpstr>
      <vt:lpstr>THE TWO UNKNOWN PROPHETS IN THE MILLER MOVEMENT </vt:lpstr>
      <vt:lpstr>William Foy and  Hazen Foss</vt:lpstr>
      <vt:lpstr>William  Foy’s  visions </vt:lpstr>
      <vt:lpstr>"As we passed the bar, we entered upon a boundless place which was lighted up with great brightness. Near the place trough which we passed, I beheld a mighty angel clothed in pure white raiment, having a crown of brightness on his head. He appeared to be gazing through the bar, and his eyes, like lamps of fire, were fixed with steadfastness upon the earth. He stood with his right foot placed before him, an tough walking; and his object appeared to be to reach the earth. But three steps remained for him to take. Against his breast and across his left hand was, as it were, a trumpet of silver; an a great terrible voice came from the midst of the boundless place, saying: "The sixth angel hath not yet done sounding."! 9</vt:lpstr>
      <vt:lpstr>Josiah Litch had predicted that the 6th trumpet had already finished on Aug 11th 1840 </vt:lpstr>
      <vt:lpstr>TESTIMONIALS  We the undersigned, inhabitants of Boston were witnesses of the apparently inanimate conditions into which our brother, Wm. Ellis Foy, was thrown from some unknown cause, on the 18th of January 1842 when he laid two hours and a half; and again February 4th when he laid twelve hours and a half, during which, each time he testifies that he experienced extraordinary visions of the other world. Charles Tash. Francis Sanders George Williams John Thomas David Williams Andrew Lewis Edward Williams George Harris  Dr. Henry Cummings testifies: "I was present with our brother at the time of his visions. I examined him, but could not find any appearance of life, except around his heart."  Ann Foy testifies: "The first appearance of life I saw in him, was the raising of his right hand. He then arose upon his knee and made signs for water which was given him. He dipped his hand into it, and wet his forehead, and his speech immediately came to him. We then wished him to tell us, what things he had seen, and he answered, as soon as I receive strength, I will reveal unto you, that which the Lord has revealed unto me."  Copy of certificate of church membership.  This certifies that Bro. Wm. E. Foy, is a regular member, of the first Freewill Baptist Church, in Augusta, in good standing. And as such, we commend him to the fellowship of the people of God, of every name, wherever he may chance to meet them.  DANIEL PALMER,  Church Clerk </vt:lpstr>
      <vt:lpstr>Ask any Adventist about William Foy and they will tell you that he refused the gift of prophecy and failed to reveal the visions and they were transferred to Ellen White because he refused to reveal thm. Is this not so.</vt:lpstr>
      <vt:lpstr>Slide 10</vt:lpstr>
      <vt:lpstr>Ask any Adventist about William Foy and they will tell you that he refused the gift of prophecy and failed to reveal the visions and they were transferred to Ellen White because he refused to reveal thm. Is this not so.  Historical research reveals the exact opposite.</vt:lpstr>
      <vt:lpstr>The duty to declare the things that had thus been shown to me, to my fellow creatures, and warn them to flee from the wrath to come, rested with great weight upon my mind; but I was disobedient, settling upon this point for an excuse, that my guide did not demand me so to do; and I thereby brought darkness and death upon my soul. But I could find no peace or comfort. I began to doubt indeed whether my soul had been concerted, and although I often met with the people of God, I obtained no relief, but felt depressed and lonely. I could get no access in prayer. At last in order to escape the escape of going and personally declaring to the world, I decided to have it printed. Yet, in this I could find no relief.  The Christian Experience of William E.Foy p. 9 to be obtained from E.G.White Publications General Conference, Takoma Park, D.C.</vt:lpstr>
      <vt:lpstr>“Thy spirit must return to the yonder world, and thou must reveal those things which thou hast seen, and also warn thy fellow creatures to flee from the wrath to come.“ I then answered him saying, “How can I return to the yonder world?“ He answered me, “I will go with thee, and support and help thee to declare these things unto the world.“ Then I answered the angel, “I will go.“ The Christian Experience of William Foy, p13</vt:lpstr>
      <vt:lpstr>Foy had further battles and was still very unwilling to carry out God’s task. But two days later, a pastor who knew of his visions, asked him to tell them to his Church. The day after, on 7 Feb. 1842, he spoke infront of a large audience about his visions for the first time.    "The visions of our brother are certainly very remarkable, and when realted by him in public assemblies, have been blessed by God to the awakening of sinners, reclaiming of backsliders, and the building up of the saints in the most holy faith. The Unknown Prophet by Backer p. 84</vt:lpstr>
      <vt:lpstr>Ellen Whites testimony about William Foy.</vt:lpstr>
      <vt:lpstr>E. G.White also gives clear witness to thee fact that Foy was an active lecturer. She writes that as a girl of 15 or 16,she often heard him speak at assemblies in the Beethoven Hall in Portland, Main. She writes: “We went over to Cape Elizabeth to hear him lecture. Father always took me with him when he went, and he would be going in a sleigh, and he would invite me to get in, and I would ride with them. That was before I got anywhere acquainted with him.  (William Foy).“ The Unknown Prophet , Backer p123  17MR 95.4 Then another time, there was Foy that had had visions. He had had four visions. He was in a large congregation, very large. He fell right to the floor. I do not know what they were doing in there, whether they were  listening to preaching or not. But at any rate he fell to the floor. I do not know how long he was [down]--about three quarters of a hour, I think-- and he had all these [visions] before I had them. They were written out and published, and it is queer that I cannot find them in any of my books. But we have moved so many times. He had four. </vt:lpstr>
      <vt:lpstr>Foy’s third Vision  In Foy’s third vision in the summer of 1844, he saw the Adventists on their pilgrimage to the city of God with all their problems. He saw three steps from which many believing pilgrims disappeared. The remaining continued and some of them disappeared when they got to the second step. The remainder carried on regardlessly full of joy onwards to the path that led to the Heavenly City. Those who were left behind were never seen again. </vt:lpstr>
      <vt:lpstr>William Foy was also present at a large meeting after the Disappointment, where E.G.White related her first visions. Suddenly he jumped up and down for joy and praised the Lord. He repeated time and time again that the visions were exactly the same as those which he had received. Backer p 144 </vt:lpstr>
      <vt:lpstr>If any of this has any meaning. And I believe it does.  What does it mean and what are the implications?</vt:lpstr>
      <vt:lpstr>. {1897 UrS, DAR 509.5} "VERSE 16. And the number of the army of the horsemen were two hundred thousand thousand; and I heard the number of them" {1897 UrS, DAR 509.4}  Innumerable hordes of horses, and them that sat on them! Gibbon thus describes the first invasion of the Roman territories by the Turks: "The myriads of Turkish horse overspread a frontier of six hundred miles, from Taurus to Erzeroum; and the blood of 130,000 Christians was a grateful sacrifice to the Arabian prophet." Whether the language is designed to convey the idea of any definite number or not, the reader must judge. Some suppose 200,000 twice told is meant, and, following some historians, they find that number of Turkish warriors in the siege of Constantinople. Some think 200,000,000 to mean all the Turkish warriors during the three hundred and ninety-one years and fifteen days of their triumph over the Greeks. Nothing can be affirmed on the point. And it is nothing at all essential </vt:lpstr>
      <vt:lpstr>Rev 9:1  And the fifth angel sounded, and I saw a star fall from heaven unto the earth: and to him was given the key of the bottomless pit.  </vt:lpstr>
      <vt:lpstr>Who is this fallen star that is given the key to the bottomless pit</vt:lpstr>
      <vt:lpstr>Identifying marks of the fallen star with the key to the bottomless pit</vt:lpstr>
      <vt:lpstr>1st witness Isa 14:12  How art thou fallen from heaven, O Lucifer, son of the morning! how art thou cut down to the ground, which didst weaken the nations!  Okay it says that Lucifer has fallen from heaven but does the bible tell us where he fell. </vt:lpstr>
      <vt:lpstr>2nd WITNESS Rev 12:7-9  And there was war in heaven: Michael and his angels fought against the dragon; and the dragon fought and his angels,  And prevailed not; neither was their place found any more in heaven.  And the great dragon was cast out, that old serpent, called the Devil, and Satan, which deceiveth the whole world: he was cast out into the earth, and his angels were cast out with him.  </vt:lpstr>
      <vt:lpstr>3rd WITNESS Luk 10:17-18  And the seventy returned again with joy, saying, Lord, even the devils are subject unto us through thy name.  And he said unto them, I beheld Satan as lightning fall from heaven.  </vt:lpstr>
      <vt:lpstr>Rev 9:11  And they had a king over them, which is the angel of the bottomless pit, whose name in the Hebrew tongue is Abaddon, but in the Greek tongue hath his name Apollyon.  </vt:lpstr>
      <vt:lpstr>WHO IS THE KING OF THE BOTTOMLESS PIT?</vt:lpstr>
      <vt:lpstr>HIS NAME IS  ABADDON</vt:lpstr>
      <vt:lpstr>Abaddon G3 Ἀβαδδών Abaddōn ab-ad-dohn' Of Hebrew origin [H11]; a destroying angel: - Abaddon.    H11 'ăbaddôn ab-ad-done Intensively from H6; abstractly a perishing; concretely Hades: - destruction. </vt:lpstr>
      <vt:lpstr>Pro_15:11  Hell and destructionH11   (Hades) are before the LORD:</vt:lpstr>
      <vt:lpstr>Apollyon G623  Active participle of G622; a destroyer (that is, Satan): - Apollyon. </vt:lpstr>
      <vt:lpstr>Who is the king of the bottomless pit?</vt:lpstr>
      <vt:lpstr>Satan </vt:lpstr>
      <vt:lpstr>Luke 8:30-33  And Jesus asked him, saying, What is thy name? And he said, Legion: because many devils were entered into him.  And they besought him that he would not command them to go out into the deep.  And there was there an herd of many swine feeding on the mountain: and they besought him that he would suffer them to enter into them. And he suffered them.  Then went the devils out of the man, and entered into the swine: and the herd ran violently down a steep place into the lake, and were choked.  </vt:lpstr>
      <vt:lpstr>Revelation 9:2  And he opened the bottomless pit; and there arose a smoke out of the pit, as the smoke of a great furnace; and the sun and the air were darkened by reason of the smoke of the pit.  Rev 9:3  And there came out of the smoke locusts upon the earth: and unto them was given power, as the scorpions of the earth have power.  </vt:lpstr>
      <vt:lpstr>Luke 10:17-20  And the seventy returned again with joy, saying, Lord, even the devils are subject unto us through thy name.  And he said unto them, I beheld Satan as lightning fall from heaven.  Behold, I give unto you power to tread on serpents and scorpions, and over all the power of the enemy: and nothing shall by any means hurt you.  Notwithstanding in this rejoice not, that the spirits are subject unto you; but rather rejoice, because your names are written in heaven.  </vt:lpstr>
      <vt:lpstr>Rev 9:3  ….and unto them was given power, as the scorpions of the earth have power.  </vt:lpstr>
      <vt:lpstr>Rev 9:3  ….and unto them was given power, as the scorpions of the earth have power.    Rev 9:5  …….and their torment was as the torment of a scorpion, when he striketh a man.  </vt:lpstr>
      <vt:lpstr>Rev 9:3  ….and unto them was given power, as the scorpions of the earth have power.    Rev 9:5  …….and their torment was as the torment of a scorpion, when he striketh a man.    Rev 9:10  And they had tails like unto scorpions, and there were stings in their tails:    </vt:lpstr>
      <vt:lpstr> {1897 UrS, DAR 506.5} (1) "They had a king over them." From the death of Mohammed until near the close of the thirteenth century, the Mohammedans were divided into various factions under several leaders, with no general civil government extending over them all. Near the close of the thirteenth century, Othman founded a government which has since been known as the Ottoman government, or empire, which grew until it extended over all the principal Mohammedan tribes, consolidating them into one grand monarchy </vt:lpstr>
      <vt:lpstr>{1897 UrS, DAR 506.6} (2) The character of the king. "Which is the angel of the bottomless pit." An angel signifies a messenger, a minister, either good or bad, and not always a spiritual being. "The angel of the bottomless pit," or chief minister of the religion which came from thence when it was opened. That religion is Mohammedanism, and the sultan is its chief minister. "The Sultan, or grand Seignior, as he is indifferently called, is also Supreme Caliph, or high priest, uniting in his person the highest spiritual dignity with the supreme secular authority." - World As It Is, p.361 </vt:lpstr>
      <vt:lpstr>1897 UrS, DAR 507(3) His name. In Hebrew, "Abaddon," the destroyer; in Greek, "Apollyon," one that exterminates, or destroys. Having two different names in two languages, it is evident that the character, rather than the name of the power, is intended to be represented. If so, as expressed in both languages,  he is a destroyer. Such has always been the character of the Ottoman government  </vt:lpstr>
      <vt:lpstr>Worlds Finalie pge 32 "And they had a king over them." Revelation 9:11. Until the rise of Othman, in the thirteenth century, Mohammedanism was by no means a united organization, possessing a central government. Othman succeeded in consolidating the various Moslem tribes into one great monarchy, and since then it has been known as the Ottoman Government. In the prophecy this government is called in the Hebrew tongue, "Abaddon," which means "the destroyer." In the Greek tongue, it is called "Apollyon," or "one that exterminates, or destroys." </vt:lpstr>
      <vt:lpstr>Rev 9:3  And there came out of the smoke locusts upon the earth: and unto them was given power, as the scorpions of the earth have power.  Rev 9:4  And it was commanded them that they should not hurt the grass of the earth, neither any green thing, neither any tree; but only those men which have not the seal of God in their foreheads.  </vt:lpstr>
      <vt:lpstr>They were commanded to: not hurt the trees or any green thing</vt:lpstr>
      <vt:lpstr>They were commanded to: not hurt the trees or any green thing.  they were to only hurt those that  don’t have the seal of god.</vt:lpstr>
      <vt:lpstr>They were commanded to: not hurt the trees or any green thing.  they were to only hurt those that  don’t have the seal of god.  They were to torment those that don’t have the seal of god.</vt:lpstr>
      <vt:lpstr>They were commanded to: not hurt the trees or any green thing.  they were to only hurt those that  don’t have the seal of god.  They were to torment those that don’t have the seal of god.  They were not allowed to kill them</vt:lpstr>
      <vt:lpstr>They were commanded to: not hurt the trees or any green thing.  they were to only hurt those that  don’t have the seal of god.  They were to torment those that don’t have the seal of god.  They were not allowed to kill them  they were commanded to do this for  5 months.</vt:lpstr>
      <vt:lpstr>Revelation 7:1-3  And after these things I saw four angels standing on the four corners of the earth, holding the four winds of the earth, that the wind should not blow on the earth, nor on the sea, nor on any tree.  And I saw another angel ascending from the east, having the seal of the living God: and he cried with a loud voice to the four angels, to whom it was given to hurt the earth and the sea,  Saying, Hurt not the earth, neither the sea, nor the trees, till we have sealed the servants of our God in their foreheads.  Rev 7:4  And I heard the number of them which were sealed: and there were sealed an hundred and forty and four thousand of all the tribes of the children of Israel.  </vt:lpstr>
      <vt:lpstr>Rev 14:1-5  And I looked, and, lo, a Lamb stood on the mount Sion, and with him an hundred forty and four thousand, having his Father's name written in their foreheads.  And I heard a voice from heaven, as the voice of many waters, and as the voice of a great thunder: and I heard the voice of harpers harping with their harps:  And they sung as it were a new song before the throne, and before the four beasts, and the elders: and no man could learn that song but the hundred and forty and four thousand, which were redeemed from the earth.  These are they which were not defiled with women; for they are virgins. These are they which follow the Lamb whithersoever he goeth. These were redeemed from among men, being the firstfruits unto God and to the Lamb.  And in their mouth was found no guile: for they are without fault before the throne of God.  </vt:lpstr>
      <vt:lpstr>Rev 3:12  Him that overcometh will I make a pillar in the temple of my God, and he shall go no more out: and I will write upon him the name of my God, and the name of the city of my God, which is new Jerusalem, which cometh down out of heaven from my God: and I will write upon him my new name.  </vt:lpstr>
      <vt:lpstr>Is the sabbath the seal of the living God.</vt:lpstr>
      <vt:lpstr>Is the sabbath the seal of the living God.  Does keeping the sabbath give you the seal of god.</vt:lpstr>
      <vt:lpstr>Is the sabbath the seal of the living God.  Does keeping the sabbath give you the seal of god.  Will everyone that keeps the sabbath receive the seal of god.</vt:lpstr>
      <vt:lpstr>“In remarks upon chapter 7:1-3, we have shown that the seal of God is the Sabbath of the fourth commandment; and history is not silent upon the fact that there have been observers of the true Sabbath all through the present dispensation……Let the reader bear in mind the fact, already alluded to, that there have been those all through this dispensation who have had the seal of God in their foreheads, or have been intelligent observers of the true Sabbath.” DAR 501  </vt:lpstr>
      <vt:lpstr>CET 189.1 Not all who profess to keep the Sabbath will be sealed. There are many even among those who teach the truth to others who will not receive the seal of God in their foreheads. They had the light of truth, they knew their Master's will, they understood every point of our faith, but they had not corresponding works. These who were so familiar with prophecy and the treasures of divine wisdom, should have acted their faith. They should have commanded their households after them, that by a well-ordered family they might present to the world the influence of the truth upon the human heart.       Not one of us will ever receive the seal of God while our characters have one spot or stain upon them. It is left with us to remedy the defects in our characters, to cleanse the soul-temple of every defilement. Then the latter rain will fall upon us as the early rain fell upon the disciples on the day of Pentecost. </vt:lpstr>
      <vt:lpstr>Review and Herald, July 13, 1897.    When Seal of God Is Refused.--If the light of truth has been presented to you, revealing the Sabbath of the fourth commandment, and showing that there is no foundation in the Word of God for Sunday observance, and yet you still cling to the false sabbath, refusing to keep holy the Sabbath which God calls "My holy day," you receive the mark of the beast. When does this take place? When you obey the decree that commands you to cease from labor on Sunday and worship God, while you know that there is not a word in the Bible showing Sunday to be other than a common working day, you consent to receive the mark of the beast, and refuse the seal of God.-- {Ev 235.2}   </vt:lpstr>
      <vt:lpstr>GC88 605 While one class, by accepting the sign of submission to earthly powers, receive the mark of the beast, the other, choosing the token of allegiance to divine authority, receive the seal of God.  </vt:lpstr>
      <vt:lpstr>When is the seal of God given?</vt:lpstr>
      <vt:lpstr>Eze 9:4-7  And the LORD said unto him, Go through the midst of the city, through the midst of Jerusalem, and set a mark upon the foreheads of the men that sigh and that cry for all the abominations that be done in the midst thereof.  And to the others he said in mine hearing, Go ye after him through the city, and smite: let not your eye spare, neither have ye pity:  Slay utterly old and young, both maids, and little children, and women: but come not near any man upon whom is the mark; and begin at my sanctuary. Then they began at the ancient men which were before the house.  And he said unto them, Defile the house, and fill the courts with the slain: go ye forth. And they went forth, and slew in the city.  </vt:lpstr>
      <vt:lpstr>Just as soon as the people of God are sealed in their foreheads,--it is not any seal or mark that can be seen, but a settling into the truth, both intellectually and spiritually, so they cannot be moved,--just as soon as God's people are sealed and prepared for the shaking, it will come. Indeed, it has begun already; the judgments of God are now upon the land, to give us warning, that we may know what is coming. Ms 173, 1902, pp. 3-6. ("Medical Missionary Work in Southern California," November 20, 1911.)  {1MR 249.2}  </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lpstr>Slide 77</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 9:1  And the fifth angel sounded, and I saw a star fall from heaven unto the earth: and to him was given the key of the bottomless pit.</dc:title>
  <dc:creator>Mike</dc:creator>
  <cp:lastModifiedBy>Mike</cp:lastModifiedBy>
  <cp:revision>27</cp:revision>
  <dcterms:created xsi:type="dcterms:W3CDTF">2012-11-23T20:55:14Z</dcterms:created>
  <dcterms:modified xsi:type="dcterms:W3CDTF">2015-06-01T22:09:21Z</dcterms:modified>
</cp:coreProperties>
</file>