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handoutMasterIdLst>
    <p:handoutMasterId r:id="rId61"/>
  </p:handout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09"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323" r:id="rId35"/>
    <p:sldId id="314" r:id="rId36"/>
    <p:sldId id="322" r:id="rId37"/>
    <p:sldId id="321" r:id="rId38"/>
    <p:sldId id="320" r:id="rId39"/>
    <p:sldId id="319" r:id="rId40"/>
    <p:sldId id="318" r:id="rId41"/>
    <p:sldId id="317" r:id="rId42"/>
    <p:sldId id="316" r:id="rId43"/>
    <p:sldId id="315" r:id="rId44"/>
    <p:sldId id="290" r:id="rId45"/>
    <p:sldId id="291"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2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1" autoAdjust="0"/>
    <p:restoredTop sz="79088" autoAdjust="0"/>
  </p:normalViewPr>
  <p:slideViewPr>
    <p:cSldViewPr snapToGrid="0">
      <p:cViewPr>
        <p:scale>
          <a:sx n="80" d="100"/>
          <a:sy n="80" d="100"/>
        </p:scale>
        <p:origin x="1104" y="30"/>
      </p:cViewPr>
      <p:guideLst/>
    </p:cSldViewPr>
  </p:slideViewPr>
  <p:outlineViewPr>
    <p:cViewPr>
      <p:scale>
        <a:sx n="33" d="100"/>
        <a:sy n="33" d="100"/>
      </p:scale>
      <p:origin x="0" y="-54048"/>
    </p:cViewPr>
  </p:outlineViewPr>
  <p:notesTextViewPr>
    <p:cViewPr>
      <p:scale>
        <a:sx n="1" d="1"/>
        <a:sy n="1" d="1"/>
      </p:scale>
      <p:origin x="0" y="0"/>
    </p:cViewPr>
  </p:notesTextViewPr>
  <p:notesViewPr>
    <p:cSldViewPr snapToGrid="0">
      <p:cViewPr varScale="1">
        <p:scale>
          <a:sx n="61" d="100"/>
          <a:sy n="61" d="100"/>
        </p:scale>
        <p:origin x="2558" y="-2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6173" cy="456900"/>
          </a:xfrm>
          <a:prstGeom prst="rect">
            <a:avLst/>
          </a:prstGeom>
          <a:noFill/>
          <a:ln>
            <a:noFill/>
          </a:ln>
        </p:spPr>
        <p:txBody>
          <a:bodyPr vert="horz" wrap="none" lIns="78903" tIns="39452" rIns="78903" bIns="39452" anchorCtr="0" compatLnSpc="0">
            <a:noAutofit/>
          </a:bodyPr>
          <a:lstStyle/>
          <a:p>
            <a:pPr hangingPunct="0">
              <a:defRPr sz="1400"/>
            </a:pPr>
            <a:endParaRPr lang="en-AU" sz="120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881795" y="0"/>
            <a:ext cx="2976173" cy="456900"/>
          </a:xfrm>
          <a:prstGeom prst="rect">
            <a:avLst/>
          </a:prstGeom>
          <a:noFill/>
          <a:ln>
            <a:noFill/>
          </a:ln>
        </p:spPr>
        <p:txBody>
          <a:bodyPr vert="horz" wrap="none" lIns="78903" tIns="39452" rIns="78903" bIns="39452" anchorCtr="0" compatLnSpc="0">
            <a:noAutofit/>
          </a:bodyPr>
          <a:lstStyle/>
          <a:p>
            <a:pPr algn="r" hangingPunct="0">
              <a:defRPr sz="1400"/>
            </a:pPr>
            <a:endParaRPr lang="en-AU" sz="120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8686952"/>
            <a:ext cx="2976173" cy="456900"/>
          </a:xfrm>
          <a:prstGeom prst="rect">
            <a:avLst/>
          </a:prstGeom>
          <a:noFill/>
          <a:ln>
            <a:noFill/>
          </a:ln>
        </p:spPr>
        <p:txBody>
          <a:bodyPr vert="horz" wrap="none" lIns="78903" tIns="39452" rIns="78903" bIns="39452" anchor="b" anchorCtr="0" compatLnSpc="0">
            <a:noAutofit/>
          </a:bodyPr>
          <a:lstStyle/>
          <a:p>
            <a:pPr hangingPunct="0">
              <a:defRPr sz="1400"/>
            </a:pPr>
            <a:endParaRPr lang="en-AU" sz="120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81795" y="8686952"/>
            <a:ext cx="2976173" cy="456900"/>
          </a:xfrm>
          <a:prstGeom prst="rect">
            <a:avLst/>
          </a:prstGeom>
          <a:noFill/>
          <a:ln>
            <a:noFill/>
          </a:ln>
        </p:spPr>
        <p:txBody>
          <a:bodyPr vert="horz" wrap="none" lIns="78903" tIns="39452" rIns="78903" bIns="39452" anchor="b" anchorCtr="0" compatLnSpc="0">
            <a:noAutofit/>
          </a:bodyPr>
          <a:lstStyle/>
          <a:p>
            <a:pPr algn="r" hangingPunct="0">
              <a:defRPr sz="1400"/>
            </a:pPr>
            <a:fld id="{75876E37-388C-4B92-8B37-6CB3D4FD652D}" type="slidenum">
              <a:t>‹#›</a:t>
            </a:fld>
            <a:endParaRPr lang="en-AU" sz="1200">
              <a:latin typeface="Arial" pitchFamily="18"/>
              <a:ea typeface="Microsoft YaHei" pitchFamily="2"/>
              <a:cs typeface="Mangal" pitchFamily="2"/>
            </a:endParaRPr>
          </a:p>
        </p:txBody>
      </p:sp>
    </p:spTree>
    <p:extLst>
      <p:ext uri="{BB962C8B-B14F-4D97-AF65-F5344CB8AC3E}">
        <p14:creationId xmlns:p14="http://schemas.microsoft.com/office/powerpoint/2010/main" val="678508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AU"/>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en-AU" sz="1400" kern="1200">
                <a:latin typeface="Times New Roman" pitchFamily="18"/>
                <a:ea typeface="Lucida Sans Unicode" pitchFamily="2"/>
                <a:cs typeface="Tahoma" pitchFamily="2"/>
              </a:defRPr>
            </a:lvl1pPr>
          </a:lstStyle>
          <a:p>
            <a:pPr lvl="0"/>
            <a:fld id="{5869C4BA-8428-42B9-A473-11467E4DB131}" type="slidenum">
              <a:t>‹#›</a:t>
            </a:fld>
            <a:endParaRPr lang="en-AU"/>
          </a:p>
        </p:txBody>
      </p:sp>
    </p:spTree>
    <p:extLst>
      <p:ext uri="{BB962C8B-B14F-4D97-AF65-F5344CB8AC3E}">
        <p14:creationId xmlns:p14="http://schemas.microsoft.com/office/powerpoint/2010/main" val="1298352076"/>
      </p:ext>
    </p:extLst>
  </p:cSld>
  <p:clrMap bg1="lt1" tx1="dk1" bg2="lt2" tx2="dk2" accent1="accent1" accent2="accent2" accent3="accent3" accent4="accent4" accent5="accent5" accent6="accent6" hlink="hlink" folHlink="folHlink"/>
  <p:notesStyle>
    <a:lvl1pPr marL="216000" marR="0" indent="-216000" rtl="0" hangingPunct="0">
      <a:tabLst/>
      <a:defRPr lang="en-AU"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D1C76FFF-0F73-4F34-8AD5-6215824C91A1}" type="slidenum">
              <a:t>1</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25AAAD30-9BAE-4299-AC81-77D83B7D94A8}" type="slidenum">
              <a:t>1</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endParaRPr lang="en-AU" sz="2400" dirty="0">
              <a:latin typeface="Albany" pitchFamily="18"/>
              <a:cs typeface="Tahoma" pitchFamily="2"/>
            </a:endParaRPr>
          </a:p>
        </p:txBody>
      </p:sp>
    </p:spTree>
    <p:extLst>
      <p:ext uri="{BB962C8B-B14F-4D97-AF65-F5344CB8AC3E}">
        <p14:creationId xmlns:p14="http://schemas.microsoft.com/office/powerpoint/2010/main" val="4053218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D12D32DA-1049-4D17-91FE-4A7146FBDD17}" type="slidenum">
              <a:t>10</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583C2DD9-EBE9-48E8-9446-7C5C1D167C50}" type="slidenum">
              <a:t>10</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This is what W</a:t>
            </a:r>
            <a:r>
              <a:rPr lang="en-AU" sz="2400" dirty="0" smtClean="0">
                <a:latin typeface="Albany" pitchFamily="18"/>
                <a:cs typeface="Tahoma" pitchFamily="2"/>
              </a:rPr>
              <a:t>illiam </a:t>
            </a:r>
            <a:r>
              <a:rPr lang="en-AU" sz="2400" dirty="0">
                <a:latin typeface="Albany" pitchFamily="18"/>
                <a:cs typeface="Tahoma" pitchFamily="2"/>
              </a:rPr>
              <a:t>Miller believed. He believed that the end of the sixth trumpet </a:t>
            </a:r>
            <a:r>
              <a:rPr lang="en-AU" sz="2400" dirty="0" smtClean="0">
                <a:latin typeface="Albany" pitchFamily="18"/>
                <a:cs typeface="Tahoma" pitchFamily="2"/>
              </a:rPr>
              <a:t>would</a:t>
            </a:r>
            <a:r>
              <a:rPr lang="en-AU" sz="2400" baseline="0" dirty="0" smtClean="0">
                <a:latin typeface="Albany" pitchFamily="18"/>
                <a:cs typeface="Tahoma" pitchFamily="2"/>
              </a:rPr>
              <a:t> bring about the final disbanding and termination of </a:t>
            </a:r>
            <a:r>
              <a:rPr lang="en-AU" sz="2400" dirty="0" smtClean="0">
                <a:latin typeface="Albany" pitchFamily="18"/>
                <a:cs typeface="Tahoma" pitchFamily="2"/>
              </a:rPr>
              <a:t>the </a:t>
            </a:r>
            <a:r>
              <a:rPr lang="en-AU" sz="2400" dirty="0" smtClean="0">
                <a:latin typeface="Albany" pitchFamily="18"/>
                <a:cs typeface="Tahoma" pitchFamily="2"/>
              </a:rPr>
              <a:t>Ottoman </a:t>
            </a:r>
            <a:r>
              <a:rPr lang="en-AU" sz="2400" dirty="0">
                <a:latin typeface="Albany" pitchFamily="18"/>
                <a:cs typeface="Tahoma" pitchFamily="2"/>
              </a:rPr>
              <a:t>empire ushering in the 7th trumpet. </a:t>
            </a:r>
            <a:r>
              <a:rPr lang="en-AU" sz="2400" dirty="0" smtClean="0">
                <a:latin typeface="Albany" pitchFamily="18"/>
                <a:cs typeface="Tahoma" pitchFamily="2"/>
              </a:rPr>
              <a:t>Continuing…</a:t>
            </a:r>
            <a:endParaRPr lang="en-AU" sz="2400" dirty="0">
              <a:latin typeface="Albany" pitchFamily="18"/>
              <a:cs typeface="Tahoma" pitchFamily="2"/>
            </a:endParaRPr>
          </a:p>
        </p:txBody>
      </p:sp>
    </p:spTree>
    <p:extLst>
      <p:ext uri="{BB962C8B-B14F-4D97-AF65-F5344CB8AC3E}">
        <p14:creationId xmlns:p14="http://schemas.microsoft.com/office/powerpoint/2010/main" val="495803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500CBAC9-4A88-4937-A18E-6AF2574FB6F2}" type="slidenum">
              <a:t>11</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378F3B95-4823-466B-8C72-5E2B47A84B95}" type="slidenum">
              <a:t>11</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smtClean="0">
                <a:latin typeface="Albany" pitchFamily="18"/>
                <a:cs typeface="Tahoma" pitchFamily="2"/>
              </a:rPr>
              <a:t>This was published in November 1 1840</a:t>
            </a:r>
            <a:endParaRPr lang="en-AU" sz="2400" dirty="0">
              <a:latin typeface="Albany" pitchFamily="18"/>
              <a:cs typeface="Tahoma" pitchFamily="2"/>
            </a:endParaRPr>
          </a:p>
        </p:txBody>
      </p:sp>
    </p:spTree>
    <p:extLst>
      <p:ext uri="{BB962C8B-B14F-4D97-AF65-F5344CB8AC3E}">
        <p14:creationId xmlns:p14="http://schemas.microsoft.com/office/powerpoint/2010/main" val="13391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4970200F-8D96-455F-BB3C-1D10630E60F5}" type="slidenum">
              <a:t>12</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AFD6062A-94B0-41E2-B926-63369AD1CDF6}" type="slidenum">
              <a:t>12</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Josiah </a:t>
            </a:r>
            <a:r>
              <a:rPr lang="en-AU" sz="2400" dirty="0" err="1">
                <a:latin typeface="Albany" pitchFamily="18"/>
                <a:cs typeface="Tahoma" pitchFamily="2"/>
              </a:rPr>
              <a:t>Litch</a:t>
            </a:r>
            <a:r>
              <a:rPr lang="en-AU" sz="2400" dirty="0">
                <a:latin typeface="Albany" pitchFamily="18"/>
                <a:cs typeface="Tahoma" pitchFamily="2"/>
              </a:rPr>
              <a:t> on the 1st of November was now predicting an all out universal world war that was already on its way</a:t>
            </a:r>
            <a:r>
              <a:rPr lang="en-AU" sz="2400" dirty="0" smtClean="0">
                <a:latin typeface="Albany" pitchFamily="18"/>
                <a:cs typeface="Tahoma" pitchFamily="2"/>
              </a:rPr>
              <a:t>. In the November Signs of the Times.</a:t>
            </a:r>
            <a:endParaRPr lang="en-AU" sz="2400" dirty="0">
              <a:latin typeface="Albany" pitchFamily="18"/>
              <a:cs typeface="Tahoma" pitchFamily="2"/>
            </a:endParaRPr>
          </a:p>
        </p:txBody>
      </p:sp>
    </p:spTree>
    <p:extLst>
      <p:ext uri="{BB962C8B-B14F-4D97-AF65-F5344CB8AC3E}">
        <p14:creationId xmlns:p14="http://schemas.microsoft.com/office/powerpoint/2010/main" val="3706827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EFF21129-0BEB-4880-AC40-054B12D734CF}" type="slidenum">
              <a:t>13</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41F1F2E1-835C-41E2-9170-2100B27D6482}" type="slidenum">
              <a:t>13</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Here Josiah </a:t>
            </a:r>
            <a:r>
              <a:rPr lang="en-AU" sz="2400" dirty="0" err="1">
                <a:latin typeface="Albany" pitchFamily="18"/>
                <a:cs typeface="Tahoma" pitchFamily="2"/>
              </a:rPr>
              <a:t>Litch</a:t>
            </a:r>
            <a:r>
              <a:rPr lang="en-AU" sz="2400" dirty="0">
                <a:latin typeface="Albany" pitchFamily="18"/>
                <a:cs typeface="Tahoma" pitchFamily="2"/>
              </a:rPr>
              <a:t> is admitting to the fact that nothing happened on Aug </a:t>
            </a:r>
            <a:r>
              <a:rPr lang="en-AU" sz="2400" dirty="0" smtClean="0">
                <a:latin typeface="Albany" pitchFamily="18"/>
                <a:cs typeface="Tahoma" pitchFamily="2"/>
              </a:rPr>
              <a:t>11 </a:t>
            </a:r>
            <a:r>
              <a:rPr lang="en-AU" sz="2400" dirty="0">
                <a:latin typeface="Albany" pitchFamily="18"/>
                <a:cs typeface="Tahoma" pitchFamily="2"/>
              </a:rPr>
              <a:t>but is now looking at an event that happened 4 days later on the 15th of August. </a:t>
            </a:r>
            <a:r>
              <a:rPr lang="en-AU" sz="2400" dirty="0" smtClean="0">
                <a:latin typeface="Albany" pitchFamily="18"/>
                <a:cs typeface="Tahoma" pitchFamily="2"/>
              </a:rPr>
              <a:t>“And </a:t>
            </a:r>
            <a:r>
              <a:rPr lang="en-AU" sz="2400" dirty="0">
                <a:latin typeface="Albany" pitchFamily="18"/>
                <a:cs typeface="Tahoma" pitchFamily="2"/>
              </a:rPr>
              <a:t>we are going to see the most destructive war the world has ever witnessed</a:t>
            </a:r>
            <a:r>
              <a:rPr lang="en-AU" sz="2400" dirty="0" smtClean="0">
                <a:latin typeface="Albany" pitchFamily="18"/>
                <a:cs typeface="Tahoma" pitchFamily="2"/>
              </a:rPr>
              <a:t>.” </a:t>
            </a:r>
            <a:r>
              <a:rPr lang="en-AU" sz="2400" dirty="0">
                <a:latin typeface="Albany" pitchFamily="18"/>
                <a:cs typeface="Tahoma" pitchFamily="2"/>
              </a:rPr>
              <a:t>Lets </a:t>
            </a:r>
            <a:r>
              <a:rPr lang="en-AU" sz="2400" dirty="0" smtClean="0">
                <a:latin typeface="Albany" pitchFamily="18"/>
                <a:cs typeface="Tahoma" pitchFamily="2"/>
              </a:rPr>
              <a:t>continue…</a:t>
            </a:r>
            <a:endParaRPr lang="en-AU" sz="2400" dirty="0">
              <a:latin typeface="Albany" pitchFamily="18"/>
              <a:cs typeface="Tahoma" pitchFamily="2"/>
            </a:endParaRPr>
          </a:p>
        </p:txBody>
      </p:sp>
    </p:spTree>
    <p:extLst>
      <p:ext uri="{BB962C8B-B14F-4D97-AF65-F5344CB8AC3E}">
        <p14:creationId xmlns:p14="http://schemas.microsoft.com/office/powerpoint/2010/main" val="4038468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ECDB5FF4-B623-4A44-A9D1-B3D0861D403E}" type="slidenum">
              <a:t>14</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90C59A2D-0B27-4746-B7C7-ADCFFF881818}" type="slidenum">
              <a:t>14</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Hang on a minute. Josiah originally predicted that </a:t>
            </a:r>
            <a:r>
              <a:rPr lang="en-AU" sz="2400" dirty="0" smtClean="0">
                <a:latin typeface="Albany" pitchFamily="18"/>
                <a:cs typeface="Tahoma" pitchFamily="2"/>
              </a:rPr>
              <a:t>the Ottoman</a:t>
            </a:r>
            <a:r>
              <a:rPr lang="en-AU" sz="2400" baseline="0" dirty="0" smtClean="0">
                <a:latin typeface="Albany" pitchFamily="18"/>
                <a:cs typeface="Tahoma" pitchFamily="2"/>
              </a:rPr>
              <a:t> Empire would cease to exist </a:t>
            </a:r>
            <a:r>
              <a:rPr lang="en-AU" sz="2400" dirty="0" smtClean="0">
                <a:latin typeface="Albany" pitchFamily="18"/>
                <a:cs typeface="Tahoma" pitchFamily="2"/>
              </a:rPr>
              <a:t>on </a:t>
            </a:r>
            <a:r>
              <a:rPr lang="en-AU" sz="2400" dirty="0">
                <a:latin typeface="Albany" pitchFamily="18"/>
                <a:cs typeface="Tahoma" pitchFamily="2"/>
              </a:rPr>
              <a:t>the 11th of August and now here in November he is saying that the </a:t>
            </a:r>
            <a:r>
              <a:rPr lang="en-AU" sz="2400" dirty="0" smtClean="0">
                <a:latin typeface="Albany" pitchFamily="18"/>
                <a:cs typeface="Tahoma" pitchFamily="2"/>
              </a:rPr>
              <a:t>termination of the Ottoman</a:t>
            </a:r>
            <a:r>
              <a:rPr lang="en-AU" sz="2400" baseline="0" dirty="0" smtClean="0">
                <a:latin typeface="Albany" pitchFamily="18"/>
                <a:cs typeface="Tahoma" pitchFamily="2"/>
              </a:rPr>
              <a:t> Empire </a:t>
            </a:r>
            <a:r>
              <a:rPr lang="en-AU" sz="2400" dirty="0" smtClean="0">
                <a:latin typeface="Albany" pitchFamily="18"/>
                <a:cs typeface="Tahoma" pitchFamily="2"/>
              </a:rPr>
              <a:t>is </a:t>
            </a:r>
            <a:r>
              <a:rPr lang="en-AU" sz="2400" dirty="0">
                <a:latin typeface="Albany" pitchFamily="18"/>
                <a:cs typeface="Tahoma" pitchFamily="2"/>
              </a:rPr>
              <a:t>still a future event. The </a:t>
            </a:r>
            <a:r>
              <a:rPr lang="en-AU" sz="2400" dirty="0" smtClean="0">
                <a:latin typeface="Albany" pitchFamily="18"/>
                <a:cs typeface="Tahoma" pitchFamily="2"/>
              </a:rPr>
              <a:t>disbanding </a:t>
            </a:r>
            <a:r>
              <a:rPr lang="en-AU" sz="2400" dirty="0">
                <a:latin typeface="Albany" pitchFamily="18"/>
                <a:cs typeface="Tahoma" pitchFamily="2"/>
              </a:rPr>
              <a:t>of Turkey is now no longer the </a:t>
            </a:r>
            <a:r>
              <a:rPr lang="en-AU" sz="2400" dirty="0" smtClean="0">
                <a:latin typeface="Albany" pitchFamily="18"/>
                <a:cs typeface="Tahoma" pitchFamily="2"/>
              </a:rPr>
              <a:t>fulfilment </a:t>
            </a:r>
            <a:r>
              <a:rPr lang="en-AU" sz="2400" dirty="0">
                <a:latin typeface="Albany" pitchFamily="18"/>
                <a:cs typeface="Tahoma" pitchFamily="2"/>
              </a:rPr>
              <a:t>of the 6th trumpet on August 11th </a:t>
            </a:r>
            <a:r>
              <a:rPr lang="en-AU" sz="2400" dirty="0" smtClean="0">
                <a:latin typeface="Albany" pitchFamily="18"/>
                <a:cs typeface="Tahoma" pitchFamily="2"/>
              </a:rPr>
              <a:t>1840, </a:t>
            </a:r>
            <a:r>
              <a:rPr lang="en-AU" sz="2400" dirty="0">
                <a:latin typeface="Albany" pitchFamily="18"/>
                <a:cs typeface="Tahoma" pitchFamily="2"/>
              </a:rPr>
              <a:t>that date has now been extended to the 15th of </a:t>
            </a:r>
            <a:r>
              <a:rPr lang="en-AU" sz="2400" dirty="0" smtClean="0">
                <a:latin typeface="Albany" pitchFamily="18"/>
                <a:cs typeface="Tahoma" pitchFamily="2"/>
              </a:rPr>
              <a:t>August </a:t>
            </a:r>
            <a:r>
              <a:rPr lang="en-AU" sz="2400" dirty="0">
                <a:latin typeface="Albany" pitchFamily="18"/>
                <a:cs typeface="Tahoma" pitchFamily="2"/>
              </a:rPr>
              <a:t>at which time </a:t>
            </a:r>
            <a:r>
              <a:rPr lang="en-AU" sz="1200" b="1" u="sng" dirty="0">
                <a:solidFill>
                  <a:srgbClr val="000000"/>
                </a:solidFill>
                <a:latin typeface="Albany" pitchFamily="18"/>
                <a:cs typeface="Tahoma" pitchFamily="2"/>
              </a:rPr>
              <a:t>the Sultan, by his </a:t>
            </a:r>
            <a:r>
              <a:rPr lang="en-AU" sz="1200" b="1" u="sng" dirty="0" err="1">
                <a:solidFill>
                  <a:srgbClr val="000000"/>
                </a:solidFill>
                <a:latin typeface="Albany" pitchFamily="18"/>
                <a:cs typeface="Tahoma" pitchFamily="2"/>
              </a:rPr>
              <a:t>embassador</a:t>
            </a:r>
            <a:r>
              <a:rPr lang="en-AU" sz="1200" b="1" u="sng" dirty="0">
                <a:solidFill>
                  <a:srgbClr val="000000"/>
                </a:solidFill>
                <a:latin typeface="Albany" pitchFamily="18"/>
                <a:cs typeface="Tahoma" pitchFamily="2"/>
              </a:rPr>
              <a:t>, presented to the </a:t>
            </a:r>
            <a:r>
              <a:rPr lang="en-AU" sz="1200" b="1" u="sng" dirty="0" err="1">
                <a:solidFill>
                  <a:srgbClr val="000000"/>
                </a:solidFill>
                <a:latin typeface="Albany" pitchFamily="18"/>
                <a:cs typeface="Tahoma" pitchFamily="2"/>
              </a:rPr>
              <a:t>Pacha</a:t>
            </a:r>
            <a:r>
              <a:rPr lang="en-AU" sz="1200" b="1" u="sng" dirty="0">
                <a:solidFill>
                  <a:srgbClr val="000000"/>
                </a:solidFill>
                <a:latin typeface="Albany" pitchFamily="18"/>
                <a:cs typeface="Tahoma" pitchFamily="2"/>
              </a:rPr>
              <a:t> of Egypt the ultimatum of the four powers. </a:t>
            </a:r>
            <a:r>
              <a:rPr lang="en-AU" sz="1200" dirty="0">
                <a:solidFill>
                  <a:srgbClr val="000000"/>
                </a:solidFill>
                <a:latin typeface="Albany" pitchFamily="18"/>
                <a:cs typeface="Tahoma" pitchFamily="2"/>
              </a:rPr>
              <a:t> Yet he has the daring </a:t>
            </a:r>
            <a:r>
              <a:rPr lang="en-AU" sz="1200" baseline="0" dirty="0" smtClean="0">
                <a:solidFill>
                  <a:srgbClr val="000000"/>
                </a:solidFill>
                <a:latin typeface="Albany" pitchFamily="18"/>
                <a:cs typeface="Tahoma" pitchFamily="2"/>
              </a:rPr>
              <a:t> to </a:t>
            </a:r>
            <a:r>
              <a:rPr lang="en-AU" sz="1200" dirty="0" smtClean="0">
                <a:solidFill>
                  <a:srgbClr val="000000"/>
                </a:solidFill>
                <a:latin typeface="Albany" pitchFamily="18"/>
                <a:cs typeface="Tahoma" pitchFamily="2"/>
              </a:rPr>
              <a:t>say </a:t>
            </a:r>
            <a:r>
              <a:rPr lang="en-AU" sz="1200" dirty="0">
                <a:solidFill>
                  <a:srgbClr val="000000"/>
                </a:solidFill>
                <a:latin typeface="Albany" pitchFamily="18"/>
                <a:cs typeface="Tahoma" pitchFamily="2"/>
              </a:rPr>
              <a:t>that it is a very striking </a:t>
            </a:r>
            <a:r>
              <a:rPr lang="en-AU" sz="1200" dirty="0" err="1">
                <a:solidFill>
                  <a:srgbClr val="000000"/>
                </a:solidFill>
                <a:latin typeface="Albany" pitchFamily="18"/>
                <a:cs typeface="Tahoma" pitchFamily="2"/>
              </a:rPr>
              <a:t>fulfillment</a:t>
            </a:r>
            <a:r>
              <a:rPr lang="en-AU" sz="1200" dirty="0">
                <a:solidFill>
                  <a:srgbClr val="000000"/>
                </a:solidFill>
                <a:latin typeface="Albany" pitchFamily="18"/>
                <a:cs typeface="Tahoma" pitchFamily="2"/>
              </a:rPr>
              <a:t> of the calculation </a:t>
            </a:r>
            <a:r>
              <a:rPr lang="en-AU" sz="1200" dirty="0" smtClean="0">
                <a:solidFill>
                  <a:srgbClr val="000000"/>
                </a:solidFill>
                <a:latin typeface="Albany" pitchFamily="18"/>
                <a:cs typeface="Tahoma" pitchFamily="2"/>
              </a:rPr>
              <a:t>because, </a:t>
            </a:r>
            <a:r>
              <a:rPr lang="en-AU" sz="1200" dirty="0">
                <a:solidFill>
                  <a:srgbClr val="000000"/>
                </a:solidFill>
                <a:latin typeface="Albany" pitchFamily="18"/>
                <a:cs typeface="Tahoma" pitchFamily="2"/>
              </a:rPr>
              <a:t>after all it was only 4 days off predicted mark. Even saying that there is no other prophetic period in the Bible that is that accurate. Amazing how the mind works when it wants to justify something that doesn’t happen as it is supposed to But now listen to the rest of what was said in the </a:t>
            </a:r>
            <a:r>
              <a:rPr lang="en-AU" sz="1200" dirty="0" smtClean="0">
                <a:solidFill>
                  <a:srgbClr val="000000"/>
                </a:solidFill>
                <a:latin typeface="Albany" pitchFamily="18"/>
                <a:cs typeface="Tahoma" pitchFamily="2"/>
              </a:rPr>
              <a:t>Signs </a:t>
            </a:r>
            <a:r>
              <a:rPr lang="en-AU" sz="1200" dirty="0">
                <a:solidFill>
                  <a:srgbClr val="000000"/>
                </a:solidFill>
                <a:latin typeface="Albany" pitchFamily="18"/>
                <a:cs typeface="Tahoma" pitchFamily="2"/>
              </a:rPr>
              <a:t>of the Times of Nov 1 1840</a:t>
            </a:r>
          </a:p>
        </p:txBody>
      </p:sp>
    </p:spTree>
    <p:extLst>
      <p:ext uri="{BB962C8B-B14F-4D97-AF65-F5344CB8AC3E}">
        <p14:creationId xmlns:p14="http://schemas.microsoft.com/office/powerpoint/2010/main" val="1516854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F598533F-B2F3-42E8-9890-1EDF2131AB1A}" type="slidenum">
              <a:t>15</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4770022C-59F5-4C31-8BE4-DF2E9C373BF9}" type="slidenum">
              <a:t>15</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marL="0" lvl="0" indent="0" algn="l" hangingPunct="1"/>
            <a:r>
              <a:rPr lang="en-AU" sz="2400" dirty="0" err="1" smtClean="0">
                <a:latin typeface="Albany" pitchFamily="18"/>
                <a:cs typeface="Tahoma" pitchFamily="2"/>
              </a:rPr>
              <a:t>Joisiah</a:t>
            </a:r>
            <a:r>
              <a:rPr lang="en-AU" sz="2400" dirty="0" smtClean="0">
                <a:latin typeface="Albany" pitchFamily="18"/>
                <a:cs typeface="Tahoma" pitchFamily="2"/>
              </a:rPr>
              <a:t> </a:t>
            </a:r>
            <a:r>
              <a:rPr lang="en-AU" sz="2400" dirty="0" err="1" smtClean="0">
                <a:latin typeface="Albany" pitchFamily="18"/>
                <a:cs typeface="Tahoma" pitchFamily="2"/>
              </a:rPr>
              <a:t>Litch</a:t>
            </a:r>
            <a:r>
              <a:rPr lang="en-AU" sz="2400" dirty="0" smtClean="0">
                <a:latin typeface="Albany" pitchFamily="18"/>
                <a:cs typeface="Tahoma" pitchFamily="2"/>
              </a:rPr>
              <a:t> attempts</a:t>
            </a:r>
            <a:r>
              <a:rPr lang="en-AU" sz="2400" baseline="0" dirty="0" smtClean="0">
                <a:latin typeface="Albany" pitchFamily="18"/>
                <a:cs typeface="Tahoma" pitchFamily="2"/>
              </a:rPr>
              <a:t> to smooth over his previous error in calculating the timing of the end of the prophecy. </a:t>
            </a:r>
            <a:r>
              <a:rPr lang="en-AU" sz="2400" dirty="0" smtClean="0">
                <a:latin typeface="Albany" pitchFamily="18"/>
                <a:cs typeface="Tahoma" pitchFamily="2"/>
              </a:rPr>
              <a:t>Previously </a:t>
            </a:r>
            <a:r>
              <a:rPr lang="en-AU" sz="2400" dirty="0" err="1">
                <a:latin typeface="Albany" pitchFamily="18"/>
                <a:cs typeface="Tahoma" pitchFamily="2"/>
              </a:rPr>
              <a:t>Litch</a:t>
            </a:r>
            <a:r>
              <a:rPr lang="en-AU" sz="2400" dirty="0">
                <a:latin typeface="Albany" pitchFamily="18"/>
                <a:cs typeface="Tahoma" pitchFamily="2"/>
              </a:rPr>
              <a:t> had written “</a:t>
            </a:r>
            <a:r>
              <a:rPr lang="en-AU" sz="1200" dirty="0">
                <a:solidFill>
                  <a:srgbClr val="000000"/>
                </a:solidFill>
                <a:latin typeface="Albany" pitchFamily="18"/>
                <a:cs typeface="Tahoma" pitchFamily="2"/>
              </a:rPr>
              <a:t>. </a:t>
            </a:r>
            <a:r>
              <a:rPr lang="en-AU" sz="1200" b="1" dirty="0">
                <a:solidFill>
                  <a:srgbClr val="000000"/>
                </a:solidFill>
                <a:latin typeface="Albany" pitchFamily="18"/>
                <a:cs typeface="Tahoma" pitchFamily="2"/>
              </a:rPr>
              <a:t>The prophecy is the most remarkable and definite</a:t>
            </a:r>
            <a:r>
              <a:rPr lang="en-AU" sz="1200" dirty="0">
                <a:solidFill>
                  <a:srgbClr val="000000"/>
                </a:solidFill>
                <a:latin typeface="Albany" pitchFamily="18"/>
                <a:cs typeface="Tahoma" pitchFamily="2"/>
              </a:rPr>
              <a:t>, </a:t>
            </a:r>
            <a:r>
              <a:rPr lang="en-AU" sz="1200" b="1" dirty="0">
                <a:solidFill>
                  <a:srgbClr val="000000"/>
                </a:solidFill>
                <a:latin typeface="Albany" pitchFamily="18"/>
                <a:cs typeface="Tahoma" pitchFamily="2"/>
              </a:rPr>
              <a:t>(</a:t>
            </a:r>
            <a:r>
              <a:rPr lang="en-AU" sz="1200" b="1" u="sng" dirty="0">
                <a:solidFill>
                  <a:srgbClr val="FF0000"/>
                </a:solidFill>
                <a:latin typeface="Albany" pitchFamily="18"/>
                <a:cs typeface="Tahoma" pitchFamily="2"/>
              </a:rPr>
              <a:t>even descending to the days</a:t>
            </a:r>
            <a:r>
              <a:rPr lang="en-AU" sz="1200" b="1" dirty="0">
                <a:solidFill>
                  <a:srgbClr val="000000"/>
                </a:solidFill>
                <a:latin typeface="Albany" pitchFamily="18"/>
                <a:cs typeface="Tahoma" pitchFamily="2"/>
              </a:rPr>
              <a:t>) of any in the Bible, relating to these great events</a:t>
            </a:r>
            <a:r>
              <a:rPr lang="en-AU" sz="1200" dirty="0">
                <a:solidFill>
                  <a:srgbClr val="000000"/>
                </a:solidFill>
                <a:latin typeface="Albany" pitchFamily="18"/>
                <a:cs typeface="Tahoma" pitchFamily="2"/>
              </a:rPr>
              <a:t>.</a:t>
            </a:r>
          </a:p>
          <a:p>
            <a:pPr marL="0" lvl="0" indent="0" algn="l" hangingPunct="1"/>
            <a:r>
              <a:rPr lang="en-AU" sz="1200" dirty="0">
                <a:solidFill>
                  <a:srgbClr val="000000"/>
                </a:solidFill>
                <a:latin typeface="+mn-lt" pitchFamily="18"/>
                <a:ea typeface="+mn-ea" pitchFamily="2"/>
                <a:cs typeface="+mn-cs" pitchFamily="2"/>
              </a:rPr>
              <a:t>This prophecy was predicted to be so specific that it predicted the very day on which it would be fulfilled. But what is being said now?</a:t>
            </a:r>
          </a:p>
          <a:p>
            <a:pPr marL="0" lvl="0" indent="0" algn="l" hangingPunct="1"/>
            <a:r>
              <a:rPr lang="en-AU" sz="1200" dirty="0">
                <a:solidFill>
                  <a:srgbClr val="000000"/>
                </a:solidFill>
                <a:latin typeface="+mn-lt" pitchFamily="18"/>
                <a:ea typeface="+mn-ea" pitchFamily="2"/>
                <a:cs typeface="+mn-cs" pitchFamily="2"/>
              </a:rPr>
              <a:t>John was not specific enough because he was four days </a:t>
            </a:r>
            <a:r>
              <a:rPr lang="en-AU" sz="1200" dirty="0" smtClean="0">
                <a:solidFill>
                  <a:srgbClr val="000000"/>
                </a:solidFill>
                <a:latin typeface="+mn-lt" pitchFamily="18"/>
                <a:ea typeface="+mn-ea" pitchFamily="2"/>
                <a:cs typeface="+mn-cs" pitchFamily="2"/>
              </a:rPr>
              <a:t>off! John </a:t>
            </a:r>
            <a:r>
              <a:rPr lang="en-AU" sz="1200" dirty="0">
                <a:solidFill>
                  <a:srgbClr val="000000"/>
                </a:solidFill>
                <a:latin typeface="+mn-lt" pitchFamily="18"/>
                <a:ea typeface="+mn-ea" pitchFamily="2"/>
                <a:cs typeface="+mn-cs" pitchFamily="2"/>
              </a:rPr>
              <a:t>got </a:t>
            </a:r>
            <a:r>
              <a:rPr lang="en-AU" sz="1200" dirty="0" smtClean="0">
                <a:solidFill>
                  <a:srgbClr val="000000"/>
                </a:solidFill>
                <a:latin typeface="+mn-lt" pitchFamily="18"/>
                <a:ea typeface="+mn-ea" pitchFamily="2"/>
                <a:cs typeface="+mn-cs" pitchFamily="2"/>
              </a:rPr>
              <a:t>it down </a:t>
            </a:r>
            <a:r>
              <a:rPr lang="en-AU" sz="1200" dirty="0">
                <a:solidFill>
                  <a:srgbClr val="000000"/>
                </a:solidFill>
                <a:latin typeface="+mn-lt" pitchFamily="18"/>
                <a:ea typeface="+mn-ea" pitchFamily="2"/>
                <a:cs typeface="+mn-cs" pitchFamily="2"/>
              </a:rPr>
              <a:t>to the hour but not the minutes.</a:t>
            </a:r>
          </a:p>
          <a:p>
            <a:pPr marL="0" lvl="0" indent="0" algn="l" hangingPunct="1"/>
            <a:r>
              <a:rPr lang="en-AU" sz="1200" dirty="0">
                <a:solidFill>
                  <a:srgbClr val="000000"/>
                </a:solidFill>
                <a:latin typeface="+mn-lt" pitchFamily="18"/>
                <a:ea typeface="+mn-ea" pitchFamily="2"/>
                <a:cs typeface="+mn-cs" pitchFamily="2"/>
              </a:rPr>
              <a:t>Could John have been more specific if </a:t>
            </a:r>
            <a:r>
              <a:rPr lang="en-AU" sz="1200" dirty="0" smtClean="0">
                <a:solidFill>
                  <a:srgbClr val="000000"/>
                </a:solidFill>
                <a:latin typeface="+mn-lt" pitchFamily="18"/>
                <a:ea typeface="+mn-ea" pitchFamily="2"/>
                <a:cs typeface="+mn-cs" pitchFamily="2"/>
              </a:rPr>
              <a:t>he </a:t>
            </a:r>
            <a:r>
              <a:rPr lang="en-AU" sz="1200" dirty="0">
                <a:solidFill>
                  <a:srgbClr val="000000"/>
                </a:solidFill>
                <a:latin typeface="+mn-lt" pitchFamily="18"/>
                <a:ea typeface="+mn-ea" pitchFamily="2"/>
                <a:cs typeface="+mn-cs" pitchFamily="2"/>
              </a:rPr>
              <a:t>needed to be? Of course. God could have told him to write.</a:t>
            </a:r>
          </a:p>
          <a:p>
            <a:pPr marL="0" lvl="0" indent="0" algn="l" hangingPunct="1"/>
            <a:r>
              <a:rPr lang="en-AU" sz="1200" dirty="0">
                <a:solidFill>
                  <a:srgbClr val="000000"/>
                </a:solidFill>
                <a:latin typeface="+mn-lt" pitchFamily="18"/>
                <a:ea typeface="+mn-ea" pitchFamily="2"/>
                <a:cs typeface="+mn-cs" pitchFamily="2"/>
              </a:rPr>
              <a:t>16 minutes, An hour, a day, a month, and a year. But he didn’t. Previously it was predicted very specifically to the very day. And now in November it is okay to be 4 days off the mark because it is close enough as John couldn’t make it any more </a:t>
            </a:r>
            <a:r>
              <a:rPr lang="en-AU" sz="1200" dirty="0" smtClean="0">
                <a:solidFill>
                  <a:srgbClr val="000000"/>
                </a:solidFill>
                <a:latin typeface="+mn-lt" pitchFamily="18"/>
                <a:ea typeface="+mn-ea" pitchFamily="2"/>
                <a:cs typeface="+mn-cs" pitchFamily="2"/>
              </a:rPr>
              <a:t>specific.</a:t>
            </a:r>
            <a:r>
              <a:rPr lang="en-AU" sz="1200" baseline="0" dirty="0" smtClean="0">
                <a:solidFill>
                  <a:srgbClr val="000000"/>
                </a:solidFill>
                <a:latin typeface="+mn-lt" pitchFamily="18"/>
                <a:ea typeface="+mn-ea" pitchFamily="2"/>
                <a:cs typeface="+mn-cs" pitchFamily="2"/>
              </a:rPr>
              <a:t> </a:t>
            </a:r>
            <a:r>
              <a:rPr lang="en-AU" sz="1200" b="1" dirty="0" smtClean="0"/>
              <a:t>Revelation 22:18</a:t>
            </a:r>
            <a:r>
              <a:rPr lang="en-AU" sz="1200" dirty="0" smtClean="0"/>
              <a:t>   For I testify unto every man that </a:t>
            </a:r>
            <a:r>
              <a:rPr lang="en-AU" sz="1200" dirty="0" err="1" smtClean="0"/>
              <a:t>heareth</a:t>
            </a:r>
            <a:r>
              <a:rPr lang="en-AU" sz="1200" dirty="0" smtClean="0"/>
              <a:t> the words of the prophecy of this book, If any man shall add unto these things, God shall add unto him the plagues that are written in this book: </a:t>
            </a:r>
            <a:br>
              <a:rPr lang="en-AU" sz="1200" dirty="0" smtClean="0"/>
            </a:br>
            <a:endParaRPr lang="en-AU" sz="1200" dirty="0">
              <a:solidFill>
                <a:srgbClr val="000000"/>
              </a:solidFill>
              <a:latin typeface="+mn-lt" pitchFamily="18"/>
              <a:ea typeface="+mn-ea" pitchFamily="2"/>
              <a:cs typeface="+mn-cs" pitchFamily="2"/>
            </a:endParaRPr>
          </a:p>
        </p:txBody>
      </p:sp>
    </p:spTree>
    <p:extLst>
      <p:ext uri="{BB962C8B-B14F-4D97-AF65-F5344CB8AC3E}">
        <p14:creationId xmlns:p14="http://schemas.microsoft.com/office/powerpoint/2010/main" val="818753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46A893DE-E4F7-4DE5-8B0E-A7347FBC9D56}" type="slidenum">
              <a:t>16</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DA8987D4-21EE-44F3-A574-2161DC9CACD4}" type="slidenum">
              <a:t>16</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marL="0" lvl="0" indent="0" algn="l" hangingPunct="1"/>
            <a:r>
              <a:rPr lang="en-AU" sz="1200" b="1" dirty="0">
                <a:solidFill>
                  <a:srgbClr val="FF0000"/>
                </a:solidFill>
                <a:latin typeface="+mn-lt" pitchFamily="18"/>
                <a:ea typeface="+mn-ea" pitchFamily="2"/>
                <a:cs typeface="+mn-cs" pitchFamily="2"/>
              </a:rPr>
              <a:t>Really did he just do that? </a:t>
            </a:r>
            <a:r>
              <a:rPr lang="en-AU" sz="1200" dirty="0">
                <a:solidFill>
                  <a:srgbClr val="000000"/>
                </a:solidFill>
                <a:latin typeface="+mn-lt" pitchFamily="18"/>
                <a:ea typeface="+mn-ea" pitchFamily="2"/>
                <a:cs typeface="+mn-cs" pitchFamily="2"/>
              </a:rPr>
              <a:t>The </a:t>
            </a:r>
            <a:r>
              <a:rPr lang="en-AU" sz="1200" dirty="0" err="1">
                <a:solidFill>
                  <a:srgbClr val="000000"/>
                </a:solidFill>
                <a:latin typeface="+mn-lt" pitchFamily="18"/>
                <a:ea typeface="+mn-ea" pitchFamily="2"/>
                <a:cs typeface="+mn-cs" pitchFamily="2"/>
              </a:rPr>
              <a:t>fulfillment</a:t>
            </a:r>
            <a:r>
              <a:rPr lang="en-AU" sz="1200" dirty="0">
                <a:solidFill>
                  <a:srgbClr val="000000"/>
                </a:solidFill>
                <a:latin typeface="+mn-lt" pitchFamily="18"/>
                <a:ea typeface="+mn-ea" pitchFamily="2"/>
                <a:cs typeface="+mn-cs" pitchFamily="2"/>
              </a:rPr>
              <a:t> of the sixth trumpet is no longer the total </a:t>
            </a:r>
            <a:r>
              <a:rPr lang="en-AU" sz="1200" dirty="0" smtClean="0">
                <a:solidFill>
                  <a:srgbClr val="000000"/>
                </a:solidFill>
                <a:latin typeface="+mn-lt" pitchFamily="18"/>
                <a:ea typeface="+mn-ea" pitchFamily="2"/>
                <a:cs typeface="+mn-cs" pitchFamily="2"/>
              </a:rPr>
              <a:t>overthrow of </a:t>
            </a:r>
            <a:r>
              <a:rPr lang="en-AU" sz="1200" dirty="0">
                <a:solidFill>
                  <a:srgbClr val="000000"/>
                </a:solidFill>
                <a:latin typeface="+mn-lt" pitchFamily="18"/>
                <a:ea typeface="+mn-ea" pitchFamily="2"/>
                <a:cs typeface="+mn-cs" pitchFamily="2"/>
              </a:rPr>
              <a:t>Turkey. It has been changed to an ultimatum presented to the </a:t>
            </a:r>
            <a:r>
              <a:rPr lang="en-AU" sz="1200" dirty="0" err="1">
                <a:solidFill>
                  <a:srgbClr val="000000"/>
                </a:solidFill>
                <a:latin typeface="+mn-lt" pitchFamily="18"/>
                <a:ea typeface="+mn-ea" pitchFamily="2"/>
                <a:cs typeface="+mn-cs" pitchFamily="2"/>
              </a:rPr>
              <a:t>Pacha</a:t>
            </a:r>
            <a:r>
              <a:rPr lang="en-AU" sz="1200" dirty="0">
                <a:solidFill>
                  <a:srgbClr val="000000"/>
                </a:solidFill>
                <a:latin typeface="+mn-lt" pitchFamily="18"/>
                <a:ea typeface="+mn-ea" pitchFamily="2"/>
                <a:cs typeface="+mn-cs" pitchFamily="2"/>
              </a:rPr>
              <a:t> of Egypt. And it didn’t even happen </a:t>
            </a:r>
            <a:r>
              <a:rPr lang="en-AU" sz="1200" dirty="0" smtClean="0">
                <a:solidFill>
                  <a:srgbClr val="000000"/>
                </a:solidFill>
                <a:latin typeface="+mn-lt" pitchFamily="18"/>
                <a:ea typeface="+mn-ea" pitchFamily="2"/>
                <a:cs typeface="+mn-cs" pitchFamily="2"/>
              </a:rPr>
              <a:t>on</a:t>
            </a:r>
            <a:r>
              <a:rPr lang="en-AU" sz="1200" baseline="0" dirty="0" smtClean="0">
                <a:solidFill>
                  <a:srgbClr val="000000"/>
                </a:solidFill>
                <a:latin typeface="+mn-lt" pitchFamily="18"/>
                <a:ea typeface="+mn-ea" pitchFamily="2"/>
                <a:cs typeface="+mn-cs" pitchFamily="2"/>
              </a:rPr>
              <a:t> </a:t>
            </a:r>
            <a:r>
              <a:rPr lang="en-AU" sz="1200" dirty="0" smtClean="0">
                <a:solidFill>
                  <a:srgbClr val="000000"/>
                </a:solidFill>
                <a:latin typeface="+mn-lt" pitchFamily="18"/>
                <a:ea typeface="+mn-ea" pitchFamily="2"/>
                <a:cs typeface="+mn-cs" pitchFamily="2"/>
              </a:rPr>
              <a:t>the </a:t>
            </a:r>
            <a:r>
              <a:rPr lang="en-AU" sz="1200" dirty="0">
                <a:solidFill>
                  <a:srgbClr val="000000"/>
                </a:solidFill>
                <a:latin typeface="+mn-lt" pitchFamily="18"/>
                <a:ea typeface="+mn-ea" pitchFamily="2"/>
                <a:cs typeface="+mn-cs" pitchFamily="2"/>
              </a:rPr>
              <a:t>predicted date it was 4 days late. But that’s ok because John the </a:t>
            </a:r>
            <a:r>
              <a:rPr lang="en-AU" sz="1200" dirty="0" err="1">
                <a:solidFill>
                  <a:srgbClr val="000000"/>
                </a:solidFill>
                <a:latin typeface="+mn-lt" pitchFamily="18"/>
                <a:ea typeface="+mn-ea" pitchFamily="2"/>
                <a:cs typeface="+mn-cs" pitchFamily="2"/>
              </a:rPr>
              <a:t>R</a:t>
            </a:r>
            <a:r>
              <a:rPr lang="en-AU" sz="1200" dirty="0" err="1" smtClean="0">
                <a:solidFill>
                  <a:srgbClr val="000000"/>
                </a:solidFill>
                <a:latin typeface="+mn-lt" pitchFamily="18"/>
                <a:ea typeface="+mn-ea" pitchFamily="2"/>
                <a:cs typeface="+mn-cs" pitchFamily="2"/>
              </a:rPr>
              <a:t>evelator</a:t>
            </a:r>
            <a:r>
              <a:rPr lang="en-AU" sz="1200" dirty="0" smtClean="0">
                <a:solidFill>
                  <a:srgbClr val="000000"/>
                </a:solidFill>
                <a:latin typeface="+mn-lt" pitchFamily="18"/>
                <a:ea typeface="+mn-ea" pitchFamily="2"/>
                <a:cs typeface="+mn-cs" pitchFamily="2"/>
              </a:rPr>
              <a:t> </a:t>
            </a:r>
            <a:r>
              <a:rPr lang="en-AU" sz="1200" dirty="0">
                <a:solidFill>
                  <a:srgbClr val="000000"/>
                </a:solidFill>
                <a:latin typeface="+mn-lt" pitchFamily="18"/>
                <a:ea typeface="+mn-ea" pitchFamily="2"/>
                <a:cs typeface="+mn-cs" pitchFamily="2"/>
              </a:rPr>
              <a:t>forgot to mention that there was an extra 16 minutes of prophetic time that should have been in the calculation.  </a:t>
            </a:r>
            <a:r>
              <a:rPr lang="en-AU" sz="1200" b="1" dirty="0">
                <a:solidFill>
                  <a:srgbClr val="000000"/>
                </a:solidFill>
                <a:latin typeface="+mn-lt" pitchFamily="18"/>
                <a:ea typeface="+mn-ea" pitchFamily="2"/>
                <a:cs typeface="+mn-cs" pitchFamily="2"/>
              </a:rPr>
              <a:t>This is some serious damage control</a:t>
            </a:r>
            <a:r>
              <a:rPr lang="en-AU" sz="1200" dirty="0">
                <a:solidFill>
                  <a:srgbClr val="000000"/>
                </a:solidFill>
                <a:latin typeface="+mn-lt" pitchFamily="18"/>
                <a:ea typeface="+mn-ea" pitchFamily="2"/>
                <a:cs typeface="+mn-cs" pitchFamily="2"/>
              </a:rPr>
              <a:t>. </a:t>
            </a:r>
            <a:r>
              <a:rPr lang="en-AU" sz="1200" b="1" dirty="0">
                <a:solidFill>
                  <a:srgbClr val="000000"/>
                </a:solidFill>
                <a:latin typeface="+mn-lt" pitchFamily="18"/>
                <a:ea typeface="+mn-ea" pitchFamily="2"/>
                <a:cs typeface="+mn-cs" pitchFamily="2"/>
              </a:rPr>
              <a:t>Josiah not only changed the time of the prophecy but also the event of its </a:t>
            </a:r>
            <a:r>
              <a:rPr lang="en-AU" sz="1200" b="1" dirty="0" smtClean="0">
                <a:solidFill>
                  <a:srgbClr val="000000"/>
                </a:solidFill>
                <a:latin typeface="+mn-lt" pitchFamily="18"/>
                <a:ea typeface="+mn-ea" pitchFamily="2"/>
                <a:cs typeface="+mn-cs" pitchFamily="2"/>
              </a:rPr>
              <a:t>fulfilment</a:t>
            </a:r>
            <a:r>
              <a:rPr lang="en-AU" sz="1200" b="1" dirty="0">
                <a:solidFill>
                  <a:srgbClr val="000000"/>
                </a:solidFill>
                <a:latin typeface="+mn-lt" pitchFamily="18"/>
                <a:ea typeface="+mn-ea" pitchFamily="2"/>
                <a:cs typeface="+mn-cs" pitchFamily="2"/>
              </a:rPr>
              <a:t>. This is serious </a:t>
            </a:r>
            <a:r>
              <a:rPr lang="en-AU" sz="1200" b="1" dirty="0" smtClean="0">
                <a:solidFill>
                  <a:srgbClr val="000000"/>
                </a:solidFill>
                <a:latin typeface="+mn-lt" pitchFamily="18"/>
                <a:ea typeface="+mn-ea" pitchFamily="2"/>
                <a:cs typeface="+mn-cs" pitchFamily="2"/>
              </a:rPr>
              <a:t>stuff!</a:t>
            </a:r>
            <a:endParaRPr lang="en-AU" sz="1200" b="1" dirty="0">
              <a:solidFill>
                <a:srgbClr val="000000"/>
              </a:solidFill>
              <a:latin typeface="+mn-lt" pitchFamily="18"/>
              <a:ea typeface="+mn-ea" pitchFamily="2"/>
              <a:cs typeface="+mn-cs" pitchFamily="2"/>
            </a:endParaRPr>
          </a:p>
          <a:p>
            <a:pPr marL="0" lvl="0" indent="0" algn="l" hangingPunct="1"/>
            <a:endParaRPr lang="en-AU" sz="1200" dirty="0">
              <a:solidFill>
                <a:srgbClr val="000000"/>
              </a:solidFill>
              <a:latin typeface="+mn-lt" pitchFamily="18"/>
              <a:ea typeface="+mn-ea" pitchFamily="2"/>
              <a:cs typeface="+mn-cs" pitchFamily="2"/>
            </a:endParaRPr>
          </a:p>
        </p:txBody>
      </p:sp>
    </p:spTree>
    <p:extLst>
      <p:ext uri="{BB962C8B-B14F-4D97-AF65-F5344CB8AC3E}">
        <p14:creationId xmlns:p14="http://schemas.microsoft.com/office/powerpoint/2010/main" val="251287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0F51783B-3FA2-477F-BE43-8B5065F1DD45}" type="slidenum">
              <a:t>17</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4199743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BF5D0277-C413-488E-B9CE-3DFF11A08088}" type="slidenum">
              <a:t>18</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D824D746-85E5-42E2-B0FE-8C21A0FC5A20}" type="slidenum">
              <a:t>18</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a:latin typeface="Albany" pitchFamily="18"/>
                <a:cs typeface="Tahoma" pitchFamily="2"/>
              </a:rPr>
              <a:t>There are two time prophecies here.</a:t>
            </a:r>
          </a:p>
          <a:p>
            <a:pPr lvl="0"/>
            <a:r>
              <a:rPr lang="en-AU" sz="2400">
                <a:latin typeface="Albany" pitchFamily="18"/>
                <a:cs typeface="Tahoma" pitchFamily="2"/>
              </a:rPr>
              <a:t>1 There is 5 months  which ended in 1449. This is reference to the 5 month period of the 5th trumpet in Revelation 9:10. Notice he does not specify an ending date in 1449.</a:t>
            </a:r>
          </a:p>
          <a:p>
            <a:pPr lvl="0"/>
            <a:r>
              <a:rPr lang="en-AU" sz="2400">
                <a:latin typeface="Albany" pitchFamily="18"/>
                <a:cs typeface="Tahoma" pitchFamily="2"/>
              </a:rPr>
              <a:t>2 There is reference to a time period of 391 years and 15 days from the 6th trumpet. If as was suggested that John should have been more specific and added 16 minutes of prophetic time to his prophecy the calculation should have been 391 years and 19 days.</a:t>
            </a:r>
          </a:p>
        </p:txBody>
      </p:sp>
    </p:spTree>
    <p:extLst>
      <p:ext uri="{BB962C8B-B14F-4D97-AF65-F5344CB8AC3E}">
        <p14:creationId xmlns:p14="http://schemas.microsoft.com/office/powerpoint/2010/main" val="7439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235DEABC-3F0E-47FB-87B9-C61D09BFB0F6}" type="slidenum">
              <a:t>19</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A7FDD706-DAA7-4B46-A9E7-7CBA08B2BDB8}" type="slidenum">
              <a:t>19</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a:latin typeface="Albany" pitchFamily="18"/>
                <a:cs typeface="Tahoma" pitchFamily="2"/>
              </a:rPr>
              <a:t>These are the two time periods that Josiah used to reach the date of August 11 1840 one belongs to the 5th trumpet and the other belongs to the 6th trumpet.</a:t>
            </a:r>
          </a:p>
        </p:txBody>
      </p:sp>
    </p:spTree>
    <p:extLst>
      <p:ext uri="{BB962C8B-B14F-4D97-AF65-F5344CB8AC3E}">
        <p14:creationId xmlns:p14="http://schemas.microsoft.com/office/powerpoint/2010/main" val="2792205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ED8BD0E-DE76-496D-8F34-45A76181A48C}" type="slidenum">
              <a:t>2</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4044478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235DEABC-3F0E-47FB-87B9-C61D09BFB0F6}" type="slidenum">
              <a:t>20</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A7FDD706-DAA7-4B46-A9E7-7CBA08B2BDB8}" type="slidenum">
              <a:t>20</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These are the two time periods that Josiah used to reach the date of August 11 1840 one belongs to the 5th trumpet and the other belongs to the 6th trumpet.</a:t>
            </a:r>
          </a:p>
        </p:txBody>
      </p:sp>
    </p:spTree>
    <p:extLst>
      <p:ext uri="{BB962C8B-B14F-4D97-AF65-F5344CB8AC3E}">
        <p14:creationId xmlns:p14="http://schemas.microsoft.com/office/powerpoint/2010/main" val="4215472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C825722C-F049-4B39-BA82-BAB515490B21}" type="slidenum">
              <a:t>21</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E128B0A4-C3E9-4D71-A9AA-A58F1D1B1AC4}" type="slidenum">
              <a:t>21</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How </a:t>
            </a:r>
            <a:r>
              <a:rPr lang="en-AU" sz="2400" dirty="0" smtClean="0">
                <a:latin typeface="Albany" pitchFamily="18"/>
                <a:cs typeface="Tahoma" pitchFamily="2"/>
              </a:rPr>
              <a:t>were </a:t>
            </a:r>
            <a:r>
              <a:rPr lang="en-AU" sz="2400" dirty="0">
                <a:latin typeface="Albany" pitchFamily="18"/>
                <a:cs typeface="Tahoma" pitchFamily="2"/>
              </a:rPr>
              <a:t>the dates all </a:t>
            </a:r>
            <a:r>
              <a:rPr lang="en-AU" sz="2400" dirty="0" smtClean="0">
                <a:latin typeface="Albany" pitchFamily="18"/>
                <a:cs typeface="Tahoma" pitchFamily="2"/>
              </a:rPr>
              <a:t>calculated?</a:t>
            </a:r>
            <a:endParaRPr lang="en-AU" sz="2400" dirty="0">
              <a:latin typeface="Albany" pitchFamily="18"/>
              <a:cs typeface="Tahoma" pitchFamily="2"/>
            </a:endParaRPr>
          </a:p>
        </p:txBody>
      </p:sp>
    </p:spTree>
    <p:extLst>
      <p:ext uri="{BB962C8B-B14F-4D97-AF65-F5344CB8AC3E}">
        <p14:creationId xmlns:p14="http://schemas.microsoft.com/office/powerpoint/2010/main" val="1778721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66514928-0850-4316-8678-A8A8DAFB08A3}" type="slidenum">
              <a:t>22</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B55FB70F-B68B-47F3-9A48-506717E8E560}" type="slidenum">
              <a:t>22</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endParaRPr lang="en-AU" sz="2400">
              <a:latin typeface="Albany" pitchFamily="18"/>
              <a:cs typeface="Tahoma" pitchFamily="2"/>
            </a:endParaRPr>
          </a:p>
        </p:txBody>
      </p:sp>
    </p:spTree>
    <p:extLst>
      <p:ext uri="{BB962C8B-B14F-4D97-AF65-F5344CB8AC3E}">
        <p14:creationId xmlns:p14="http://schemas.microsoft.com/office/powerpoint/2010/main" val="2424224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87F66E13-D7ED-45B6-A149-B0D6B434BB61}" type="slidenum">
              <a:t>23</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381890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A9E3DCAB-1362-4615-A724-599BE7C3D461}" type="slidenum">
              <a:t>24</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26AE4DA6-3B1E-46A6-A775-0BE95E255E74}" type="slidenum">
              <a:t>24</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a:latin typeface="Albany" pitchFamily="18"/>
                <a:cs typeface="Tahoma" pitchFamily="2"/>
              </a:rPr>
              <a:t>For the 391 years 15 days to end on August 11th 1840 specifically; it cannot begin on any other day except 27th of August 1449. This means that if Josiah Litch changed the end date by 4 days to the 15th of August then all of the other dates become absolutely useless. The whole thing unravels.</a:t>
            </a:r>
          </a:p>
        </p:txBody>
      </p:sp>
    </p:spTree>
    <p:extLst>
      <p:ext uri="{BB962C8B-B14F-4D97-AF65-F5344CB8AC3E}">
        <p14:creationId xmlns:p14="http://schemas.microsoft.com/office/powerpoint/2010/main" val="2797770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34737CC-1CBC-4ACD-AE17-718255CAD9ED}" type="slidenum">
              <a:t>25</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123387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246E0E5D-47E6-40A5-9542-5CB5AEF0419F}" type="slidenum">
              <a:t>26</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54CE9C80-78AF-46A9-89B2-B79237D0DC52}" type="slidenum">
              <a:t>26</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How did God try to warn the </a:t>
            </a:r>
            <a:r>
              <a:rPr lang="en-AU" sz="2400" dirty="0" err="1">
                <a:latin typeface="Albany" pitchFamily="18"/>
                <a:cs typeface="Tahoma" pitchFamily="2"/>
              </a:rPr>
              <a:t>M</a:t>
            </a:r>
            <a:r>
              <a:rPr lang="en-AU" sz="2400" dirty="0" err="1" smtClean="0">
                <a:latin typeface="Albany" pitchFamily="18"/>
                <a:cs typeface="Tahoma" pitchFamily="2"/>
              </a:rPr>
              <a:t>illerites</a:t>
            </a:r>
            <a:r>
              <a:rPr lang="en-AU" sz="2400" dirty="0" smtClean="0">
                <a:latin typeface="Albany" pitchFamily="18"/>
                <a:cs typeface="Tahoma" pitchFamily="2"/>
              </a:rPr>
              <a:t> </a:t>
            </a:r>
            <a:r>
              <a:rPr lang="en-AU" sz="2400" dirty="0">
                <a:latin typeface="Albany" pitchFamily="18"/>
                <a:cs typeface="Tahoma" pitchFamily="2"/>
              </a:rPr>
              <a:t>of their mistaken interpretation.</a:t>
            </a:r>
          </a:p>
        </p:txBody>
      </p:sp>
    </p:spTree>
    <p:extLst>
      <p:ext uri="{BB962C8B-B14F-4D97-AF65-F5344CB8AC3E}">
        <p14:creationId xmlns:p14="http://schemas.microsoft.com/office/powerpoint/2010/main" val="40574590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8457371B-93BB-4305-8B6C-9E79E50CBB98}" type="slidenum">
              <a:t>27</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B934AD71-1CD1-42E1-9D80-6B3289599541}" type="slidenum">
              <a:t>27</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Who was that prophet?</a:t>
            </a:r>
          </a:p>
        </p:txBody>
      </p:sp>
    </p:spTree>
    <p:extLst>
      <p:ext uri="{BB962C8B-B14F-4D97-AF65-F5344CB8AC3E}">
        <p14:creationId xmlns:p14="http://schemas.microsoft.com/office/powerpoint/2010/main" val="33832466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8FDB5ABE-CF21-4911-9A3D-78A7013EC6F2}" type="slidenum">
              <a:t>28</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1195534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C24A616A-102E-4DBE-932A-ECA3A066BFA1}" type="slidenum">
              <a:t>29</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1F752CF7-3C99-46F6-BFEB-FB1B4BBD891D}" type="slidenum">
              <a:t>29</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a:latin typeface="Albany" pitchFamily="18"/>
                <a:cs typeface="Tahoma" pitchFamily="2"/>
              </a:rPr>
              <a:t>Who was William Foy? When most people hear the name Foy they immediately think that he refused to declare what God told him and then the gift was taken from him and given to Ellen White. This is a mistaken identity with Hazen Foss. William Foy did declare his messages and Ellen White makes mention of Him.</a:t>
            </a:r>
          </a:p>
        </p:txBody>
      </p:sp>
    </p:spTree>
    <p:extLst>
      <p:ext uri="{BB962C8B-B14F-4D97-AF65-F5344CB8AC3E}">
        <p14:creationId xmlns:p14="http://schemas.microsoft.com/office/powerpoint/2010/main" val="436540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63FC8481-EFE7-43A2-A704-F6DE723D5AC9}" type="slidenum">
              <a:t>3</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F8BC328E-40D9-47A9-909A-B13526B75E35}" type="slidenum">
              <a:t>3</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1200" dirty="0">
                <a:solidFill>
                  <a:srgbClr val="000000"/>
                </a:solidFill>
                <a:latin typeface="+mn-lt" pitchFamily="18"/>
                <a:ea typeface="+mn-ea" pitchFamily="2"/>
                <a:cs typeface="+mn-cs" pitchFamily="2"/>
              </a:rPr>
              <a:t>Many take this statement as an endorsement from Ellen White of hard core evidence that the trumpets were fulfilled (at least the first six) in the past. Is she giving </a:t>
            </a:r>
            <a:r>
              <a:rPr lang="en-AU" sz="1200" dirty="0" smtClean="0">
                <a:solidFill>
                  <a:srgbClr val="000000"/>
                </a:solidFill>
                <a:latin typeface="+mn-lt" pitchFamily="18"/>
                <a:ea typeface="+mn-ea" pitchFamily="2"/>
                <a:cs typeface="+mn-cs" pitchFamily="2"/>
              </a:rPr>
              <a:t>an inspired statement about the  </a:t>
            </a:r>
            <a:r>
              <a:rPr lang="en-AU" sz="1200" dirty="0">
                <a:solidFill>
                  <a:srgbClr val="000000"/>
                </a:solidFill>
                <a:latin typeface="+mn-lt" pitchFamily="18"/>
                <a:ea typeface="+mn-ea" pitchFamily="2"/>
                <a:cs typeface="+mn-cs" pitchFamily="2"/>
              </a:rPr>
              <a:t>interpretation of the trumpets, or was she merely recounting a </a:t>
            </a:r>
            <a:r>
              <a:rPr lang="en-AU" sz="1200" dirty="0" smtClean="0">
                <a:solidFill>
                  <a:srgbClr val="000000"/>
                </a:solidFill>
                <a:latin typeface="+mn-lt" pitchFamily="18"/>
                <a:ea typeface="+mn-ea" pitchFamily="2"/>
                <a:cs typeface="+mn-cs" pitchFamily="2"/>
              </a:rPr>
              <a:t>notable </a:t>
            </a:r>
            <a:r>
              <a:rPr lang="en-AU" sz="1200" dirty="0">
                <a:solidFill>
                  <a:srgbClr val="000000"/>
                </a:solidFill>
                <a:latin typeface="+mn-lt" pitchFamily="18"/>
                <a:ea typeface="+mn-ea" pitchFamily="2"/>
                <a:cs typeface="+mn-cs" pitchFamily="2"/>
              </a:rPr>
              <a:t>incident in the history of the </a:t>
            </a:r>
            <a:r>
              <a:rPr lang="en-AU" sz="1200" dirty="0" smtClean="0">
                <a:solidFill>
                  <a:srgbClr val="000000"/>
                </a:solidFill>
                <a:latin typeface="+mn-lt" pitchFamily="18"/>
                <a:ea typeface="+mn-ea" pitchFamily="2"/>
                <a:cs typeface="+mn-cs" pitchFamily="2"/>
              </a:rPr>
              <a:t>Millerite</a:t>
            </a:r>
            <a:r>
              <a:rPr lang="en-AU" sz="1200" baseline="0" dirty="0" smtClean="0">
                <a:solidFill>
                  <a:srgbClr val="000000"/>
                </a:solidFill>
                <a:latin typeface="+mn-lt" pitchFamily="18"/>
                <a:ea typeface="+mn-ea" pitchFamily="2"/>
                <a:cs typeface="+mn-cs" pitchFamily="2"/>
              </a:rPr>
              <a:t> </a:t>
            </a:r>
            <a:r>
              <a:rPr lang="en-AU" sz="1200" dirty="0" smtClean="0">
                <a:solidFill>
                  <a:srgbClr val="000000"/>
                </a:solidFill>
                <a:latin typeface="+mn-lt" pitchFamily="18"/>
                <a:ea typeface="+mn-ea" pitchFamily="2"/>
                <a:cs typeface="+mn-cs" pitchFamily="2"/>
              </a:rPr>
              <a:t>movement</a:t>
            </a:r>
            <a:r>
              <a:rPr lang="en-AU" sz="1200" dirty="0">
                <a:solidFill>
                  <a:srgbClr val="000000"/>
                </a:solidFill>
                <a:latin typeface="+mn-lt" pitchFamily="18"/>
                <a:ea typeface="+mn-ea" pitchFamily="2"/>
                <a:cs typeface="+mn-cs" pitchFamily="2"/>
              </a:rPr>
              <a:t>?</a:t>
            </a:r>
          </a:p>
          <a:p>
            <a:pPr lvl="0"/>
            <a:r>
              <a:rPr lang="en-AU" sz="1200" dirty="0">
                <a:solidFill>
                  <a:srgbClr val="000000"/>
                </a:solidFill>
                <a:latin typeface="+mn-lt" pitchFamily="18"/>
                <a:ea typeface="+mn-ea" pitchFamily="2"/>
                <a:cs typeface="+mn-cs" pitchFamily="2"/>
              </a:rPr>
              <a:t>Let us take a look at  what Josiah </a:t>
            </a:r>
            <a:r>
              <a:rPr lang="en-AU" sz="1200" dirty="0" err="1">
                <a:solidFill>
                  <a:srgbClr val="000000"/>
                </a:solidFill>
                <a:latin typeface="+mn-lt" pitchFamily="18"/>
                <a:ea typeface="+mn-ea" pitchFamily="2"/>
                <a:cs typeface="+mn-cs" pitchFamily="2"/>
              </a:rPr>
              <a:t>Litch</a:t>
            </a:r>
            <a:r>
              <a:rPr lang="en-AU" sz="1200" dirty="0">
                <a:solidFill>
                  <a:srgbClr val="000000"/>
                </a:solidFill>
                <a:latin typeface="+mn-lt" pitchFamily="18"/>
                <a:ea typeface="+mn-ea" pitchFamily="2"/>
                <a:cs typeface="+mn-cs" pitchFamily="2"/>
              </a:rPr>
              <a:t> actually said in relation to this </a:t>
            </a:r>
            <a:r>
              <a:rPr lang="en-AU" sz="1200" dirty="0" smtClean="0">
                <a:solidFill>
                  <a:srgbClr val="000000"/>
                </a:solidFill>
                <a:latin typeface="+mn-lt" pitchFamily="18"/>
                <a:ea typeface="+mn-ea" pitchFamily="2"/>
                <a:cs typeface="+mn-cs" pitchFamily="2"/>
              </a:rPr>
              <a:t>event, </a:t>
            </a:r>
            <a:r>
              <a:rPr lang="en-AU" sz="1200" dirty="0">
                <a:solidFill>
                  <a:srgbClr val="000000"/>
                </a:solidFill>
                <a:latin typeface="+mn-lt" pitchFamily="18"/>
                <a:ea typeface="+mn-ea" pitchFamily="2"/>
                <a:cs typeface="+mn-cs" pitchFamily="2"/>
              </a:rPr>
              <a:t>in its context?</a:t>
            </a:r>
          </a:p>
          <a:p>
            <a:pPr lvl="0"/>
            <a:endParaRPr lang="en-AU" sz="1200" dirty="0">
              <a:solidFill>
                <a:srgbClr val="000000"/>
              </a:solidFill>
              <a:latin typeface="+mn-lt" pitchFamily="18"/>
              <a:ea typeface="+mn-ea" pitchFamily="2"/>
              <a:cs typeface="+mn-cs" pitchFamily="2"/>
            </a:endParaRPr>
          </a:p>
        </p:txBody>
      </p:sp>
    </p:spTree>
    <p:extLst>
      <p:ext uri="{BB962C8B-B14F-4D97-AF65-F5344CB8AC3E}">
        <p14:creationId xmlns:p14="http://schemas.microsoft.com/office/powerpoint/2010/main" val="2001802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1A2047FD-ADC1-4A0E-A46B-9635E7E7EE62}" type="slidenum">
              <a:t>30</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72D9C9C7-BCFC-46BB-B386-83E5A41F4E0A}" type="slidenum">
              <a:t>30</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1200">
                <a:solidFill>
                  <a:srgbClr val="000000"/>
                </a:solidFill>
                <a:latin typeface="+mn-lt" pitchFamily="18"/>
                <a:ea typeface="+mn-ea" pitchFamily="2"/>
                <a:cs typeface="+mn-cs" pitchFamily="2"/>
              </a:rPr>
              <a:t>E. G.White also gives clear witness to thee fact that Foy was an active lecturer. She writes that as a girl of 15 or</a:t>
            </a:r>
          </a:p>
          <a:p>
            <a:pPr lvl="0"/>
            <a:r>
              <a:rPr lang="en-AU" sz="1200">
                <a:solidFill>
                  <a:srgbClr val="000000"/>
                </a:solidFill>
                <a:latin typeface="+mn-lt" pitchFamily="18"/>
                <a:ea typeface="+mn-ea" pitchFamily="2"/>
                <a:cs typeface="+mn-cs" pitchFamily="2"/>
              </a:rPr>
              <a:t>16,she often heard him speak at assemblies in the Beethoven Hall in Portland, Main.</a:t>
            </a:r>
          </a:p>
        </p:txBody>
      </p:sp>
    </p:spTree>
    <p:extLst>
      <p:ext uri="{BB962C8B-B14F-4D97-AF65-F5344CB8AC3E}">
        <p14:creationId xmlns:p14="http://schemas.microsoft.com/office/powerpoint/2010/main" val="690605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432DA241-0675-483A-8361-63C71FD1D2D0}" type="slidenum">
              <a:t>31</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64FC1708-7CE0-4E99-8E34-19AD7783E06C}" type="slidenum">
              <a:t>31</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Clearly Ellen White went to hear him and she declares that he was given the visions before she was given them. There is a lot of good information in the book called “The </a:t>
            </a:r>
            <a:r>
              <a:rPr lang="en-AU" sz="2400" dirty="0" smtClean="0">
                <a:latin typeface="Albany" pitchFamily="18"/>
                <a:cs typeface="Tahoma" pitchFamily="2"/>
              </a:rPr>
              <a:t>Unknown </a:t>
            </a:r>
            <a:r>
              <a:rPr lang="en-AU" sz="2400" dirty="0">
                <a:latin typeface="Albany" pitchFamily="18"/>
                <a:cs typeface="Tahoma" pitchFamily="2"/>
              </a:rPr>
              <a:t>P</a:t>
            </a:r>
            <a:r>
              <a:rPr lang="en-AU" sz="2400" dirty="0" smtClean="0">
                <a:latin typeface="Albany" pitchFamily="18"/>
                <a:cs typeface="Tahoma" pitchFamily="2"/>
              </a:rPr>
              <a:t>rophet </a:t>
            </a:r>
            <a:r>
              <a:rPr lang="en-AU" sz="2400" dirty="0">
                <a:latin typeface="Albany" pitchFamily="18"/>
                <a:cs typeface="Tahoma" pitchFamily="2"/>
              </a:rPr>
              <a:t>by Delbert Baker. It is available from the Adventist Book </a:t>
            </a:r>
            <a:r>
              <a:rPr lang="en-AU" sz="2400" dirty="0" smtClean="0">
                <a:latin typeface="Albany" pitchFamily="18"/>
                <a:cs typeface="Tahoma" pitchFamily="2"/>
              </a:rPr>
              <a:t>Centre.</a:t>
            </a:r>
            <a:r>
              <a:rPr lang="en-AU" sz="2400" baseline="0" dirty="0" smtClean="0">
                <a:latin typeface="Albany" pitchFamily="18"/>
                <a:cs typeface="Tahoma" pitchFamily="2"/>
              </a:rPr>
              <a:t> </a:t>
            </a:r>
            <a:r>
              <a:rPr lang="en-AU" sz="2400" dirty="0" smtClean="0">
                <a:latin typeface="Albany" pitchFamily="18"/>
                <a:cs typeface="Tahoma" pitchFamily="2"/>
              </a:rPr>
              <a:t>.So </a:t>
            </a:r>
            <a:r>
              <a:rPr lang="en-AU" sz="2400" dirty="0">
                <a:latin typeface="Albany" pitchFamily="18"/>
                <a:cs typeface="Tahoma" pitchFamily="2"/>
              </a:rPr>
              <a:t>can we know what his visions were? Yes they are published on the pioneers CD</a:t>
            </a:r>
          </a:p>
        </p:txBody>
      </p:sp>
    </p:spTree>
    <p:extLst>
      <p:ext uri="{BB962C8B-B14F-4D97-AF65-F5344CB8AC3E}">
        <p14:creationId xmlns:p14="http://schemas.microsoft.com/office/powerpoint/2010/main" val="16532132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CA7B260F-8B90-4C91-ADB1-713C2C8B403D}" type="slidenum">
              <a:t>32</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1600" dirty="0">
                <a:latin typeface="Albany" pitchFamily="18"/>
                <a:cs typeface="Tahoma" pitchFamily="2"/>
              </a:rPr>
              <a:t>That is a strange thing to say. The sixth angel hath not yet done sounding. What does it mean? It means that their conclusions about August 11</a:t>
            </a:r>
            <a:r>
              <a:rPr lang="en-AU" sz="1600" baseline="30000" dirty="0">
                <a:latin typeface="Albany" pitchFamily="18"/>
                <a:cs typeface="Tahoma" pitchFamily="2"/>
              </a:rPr>
              <a:t>th</a:t>
            </a:r>
            <a:r>
              <a:rPr lang="en-AU" sz="1600" dirty="0">
                <a:latin typeface="Albany" pitchFamily="18"/>
                <a:cs typeface="Tahoma" pitchFamily="2"/>
              </a:rPr>
              <a:t> 1840 cannot be correct. Their interpretation of the 5</a:t>
            </a:r>
            <a:r>
              <a:rPr lang="en-AU" sz="1600" baseline="30000" dirty="0">
                <a:latin typeface="Albany" pitchFamily="18"/>
                <a:cs typeface="Tahoma" pitchFamily="2"/>
              </a:rPr>
              <a:t>th</a:t>
            </a:r>
            <a:r>
              <a:rPr lang="en-AU" sz="1600" dirty="0">
                <a:latin typeface="Albany" pitchFamily="18"/>
                <a:cs typeface="Tahoma" pitchFamily="2"/>
              </a:rPr>
              <a:t> and 6</a:t>
            </a:r>
            <a:r>
              <a:rPr lang="en-AU" sz="1600" baseline="30000" dirty="0">
                <a:latin typeface="Albany" pitchFamily="18"/>
                <a:cs typeface="Tahoma" pitchFamily="2"/>
              </a:rPr>
              <a:t>th</a:t>
            </a:r>
            <a:r>
              <a:rPr lang="en-AU" sz="1600" dirty="0">
                <a:latin typeface="Albany" pitchFamily="18"/>
                <a:cs typeface="Tahoma" pitchFamily="2"/>
              </a:rPr>
              <a:t> trumpet was wrong and if that was wrong then the whole </a:t>
            </a:r>
            <a:r>
              <a:rPr lang="en-AU" sz="1600" dirty="0" smtClean="0">
                <a:latin typeface="Albany" pitchFamily="18"/>
                <a:cs typeface="Tahoma" pitchFamily="2"/>
              </a:rPr>
              <a:t>tenor </a:t>
            </a:r>
            <a:r>
              <a:rPr lang="en-AU" sz="1600" dirty="0">
                <a:latin typeface="Albany" pitchFamily="18"/>
                <a:cs typeface="Tahoma" pitchFamily="2"/>
              </a:rPr>
              <a:t>of the trumpets is most likely wrong as well. God was trying to give a  message to the </a:t>
            </a:r>
            <a:r>
              <a:rPr lang="en-AU" sz="1600" dirty="0" err="1">
                <a:latin typeface="Albany" pitchFamily="18"/>
                <a:cs typeface="Tahoma" pitchFamily="2"/>
              </a:rPr>
              <a:t>M</a:t>
            </a:r>
            <a:r>
              <a:rPr lang="en-AU" sz="1600" dirty="0" err="1" smtClean="0">
                <a:latin typeface="Albany" pitchFamily="18"/>
                <a:cs typeface="Tahoma" pitchFamily="2"/>
              </a:rPr>
              <a:t>illerites</a:t>
            </a:r>
            <a:r>
              <a:rPr lang="en-AU" sz="1600" dirty="0" smtClean="0">
                <a:latin typeface="Albany" pitchFamily="18"/>
                <a:cs typeface="Tahoma" pitchFamily="2"/>
              </a:rPr>
              <a:t> </a:t>
            </a:r>
            <a:r>
              <a:rPr lang="en-AU" sz="1600" dirty="0">
                <a:latin typeface="Albany" pitchFamily="18"/>
                <a:cs typeface="Tahoma" pitchFamily="2"/>
              </a:rPr>
              <a:t>through William </a:t>
            </a:r>
            <a:r>
              <a:rPr lang="en-AU" sz="1600" dirty="0" smtClean="0">
                <a:latin typeface="Albany" pitchFamily="18"/>
                <a:cs typeface="Tahoma" pitchFamily="2"/>
              </a:rPr>
              <a:t>Foy, that </a:t>
            </a:r>
            <a:r>
              <a:rPr lang="en-AU" sz="1600" dirty="0">
                <a:latin typeface="Albany" pitchFamily="18"/>
                <a:cs typeface="Tahoma" pitchFamily="2"/>
              </a:rPr>
              <a:t>their interpretation of the trumpets was not correct. But that did not happen and God allowed them to make the </a:t>
            </a:r>
            <a:r>
              <a:rPr lang="en-AU" sz="1600" dirty="0" smtClean="0">
                <a:latin typeface="Albany" pitchFamily="18"/>
                <a:cs typeface="Tahoma" pitchFamily="2"/>
              </a:rPr>
              <a:t>mistake </a:t>
            </a:r>
            <a:r>
              <a:rPr lang="en-AU" sz="1600" dirty="0">
                <a:latin typeface="Albany" pitchFamily="18"/>
                <a:cs typeface="Tahoma" pitchFamily="2"/>
              </a:rPr>
              <a:t>which cemented their destiny for the great disappointment. </a:t>
            </a:r>
            <a:r>
              <a:rPr lang="en-AU" sz="1600" dirty="0" smtClean="0">
                <a:latin typeface="Albany" pitchFamily="18"/>
                <a:cs typeface="Tahoma" pitchFamily="2"/>
              </a:rPr>
              <a:t>But should we </a:t>
            </a:r>
            <a:r>
              <a:rPr lang="en-AU" sz="1600" dirty="0">
                <a:latin typeface="Albany" pitchFamily="18"/>
                <a:cs typeface="Tahoma" pitchFamily="2"/>
              </a:rPr>
              <a:t>not continue to keep on making the same </a:t>
            </a:r>
            <a:r>
              <a:rPr lang="en-AU" sz="1600" dirty="0" smtClean="0">
                <a:latin typeface="Albany" pitchFamily="18"/>
                <a:cs typeface="Tahoma" pitchFamily="2"/>
              </a:rPr>
              <a:t>mistake?</a:t>
            </a:r>
            <a:endParaRPr lang="en-AU" sz="1600" dirty="0">
              <a:latin typeface="Albany" pitchFamily="18"/>
              <a:cs typeface="Tahoma" pitchFamily="2"/>
            </a:endParaRPr>
          </a:p>
        </p:txBody>
      </p:sp>
    </p:spTree>
    <p:extLst>
      <p:ext uri="{BB962C8B-B14F-4D97-AF65-F5344CB8AC3E}">
        <p14:creationId xmlns:p14="http://schemas.microsoft.com/office/powerpoint/2010/main" val="23414156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33</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1600" dirty="0">
                <a:latin typeface="Albany" pitchFamily="18"/>
                <a:cs typeface="Tahoma" pitchFamily="2"/>
              </a:rPr>
              <a:t>For some reason the pioneers were able to drop Josiah's  predictions about the close of probation and the plagues but were not able to correct the interpretation of the trumpets. I think that they just could not understand because </a:t>
            </a:r>
            <a:r>
              <a:rPr lang="en-AU" sz="1600" dirty="0" smtClean="0">
                <a:latin typeface="Albany" pitchFamily="18"/>
                <a:cs typeface="Tahoma" pitchFamily="2"/>
              </a:rPr>
              <a:t>the</a:t>
            </a:r>
            <a:r>
              <a:rPr lang="en-AU" sz="1600" baseline="0" dirty="0" smtClean="0">
                <a:latin typeface="Albany" pitchFamily="18"/>
                <a:cs typeface="Tahoma" pitchFamily="2"/>
              </a:rPr>
              <a:t> understanding of their significance </a:t>
            </a:r>
            <a:r>
              <a:rPr lang="en-AU" sz="1600" dirty="0" smtClean="0">
                <a:latin typeface="Albany" pitchFamily="18"/>
                <a:cs typeface="Tahoma" pitchFamily="2"/>
              </a:rPr>
              <a:t>was</a:t>
            </a:r>
            <a:r>
              <a:rPr lang="en-AU" sz="1600" baseline="0" dirty="0" smtClean="0">
                <a:latin typeface="Albany" pitchFamily="18"/>
                <a:cs typeface="Tahoma" pitchFamily="2"/>
              </a:rPr>
              <a:t> </a:t>
            </a:r>
            <a:r>
              <a:rPr lang="en-AU" sz="1600" dirty="0" smtClean="0">
                <a:latin typeface="Albany" pitchFamily="18"/>
                <a:cs typeface="Tahoma" pitchFamily="2"/>
              </a:rPr>
              <a:t>not for their </a:t>
            </a:r>
            <a:r>
              <a:rPr lang="en-AU" sz="1600" dirty="0">
                <a:latin typeface="Albany" pitchFamily="18"/>
                <a:cs typeface="Tahoma" pitchFamily="2"/>
              </a:rPr>
              <a:t>day. It is for our generation to understand</a:t>
            </a:r>
            <a:r>
              <a:rPr lang="en-AU" sz="1600" dirty="0" smtClean="0">
                <a:latin typeface="Albany" pitchFamily="18"/>
                <a:cs typeface="Tahoma" pitchFamily="2"/>
              </a:rPr>
              <a:t>. Let's </a:t>
            </a:r>
            <a:r>
              <a:rPr lang="en-AU" sz="1600" dirty="0">
                <a:latin typeface="Albany" pitchFamily="18"/>
                <a:cs typeface="Tahoma" pitchFamily="2"/>
              </a:rPr>
              <a:t>look at what some of the pioneers were saying many decades </a:t>
            </a:r>
            <a:r>
              <a:rPr lang="en-AU" sz="1600" dirty="0" smtClean="0">
                <a:latin typeface="Albany" pitchFamily="18"/>
                <a:cs typeface="Tahoma" pitchFamily="2"/>
              </a:rPr>
              <a:t>later</a:t>
            </a:r>
            <a:r>
              <a:rPr lang="en-AU" sz="1600" dirty="0">
                <a:latin typeface="Albany" pitchFamily="18"/>
                <a:cs typeface="Tahoma" pitchFamily="2"/>
              </a:rPr>
              <a:t>.</a:t>
            </a:r>
          </a:p>
        </p:txBody>
      </p:sp>
    </p:spTree>
    <p:extLst>
      <p:ext uri="{BB962C8B-B14F-4D97-AF65-F5344CB8AC3E}">
        <p14:creationId xmlns:p14="http://schemas.microsoft.com/office/powerpoint/2010/main" val="7061305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34</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1600" dirty="0" smtClean="0">
                <a:latin typeface="Albany" pitchFamily="18"/>
                <a:cs typeface="Tahoma" pitchFamily="2"/>
              </a:rPr>
              <a:t>For some reason the pioneers were able to drop Josiah's  predictions about the close of probation and the plagues but were not able to correct the interpretation of the trumpets. I think that they just could not understand because the</a:t>
            </a:r>
            <a:r>
              <a:rPr lang="en-AU" sz="1600" baseline="0" dirty="0" smtClean="0">
                <a:latin typeface="Albany" pitchFamily="18"/>
                <a:cs typeface="Tahoma" pitchFamily="2"/>
              </a:rPr>
              <a:t> understanding of their significance </a:t>
            </a:r>
            <a:r>
              <a:rPr lang="en-AU" sz="1600" dirty="0" smtClean="0">
                <a:latin typeface="Albany" pitchFamily="18"/>
                <a:cs typeface="Tahoma" pitchFamily="2"/>
              </a:rPr>
              <a:t>was</a:t>
            </a:r>
            <a:r>
              <a:rPr lang="en-AU" sz="1600" baseline="0" dirty="0" smtClean="0">
                <a:latin typeface="Albany" pitchFamily="18"/>
                <a:cs typeface="Tahoma" pitchFamily="2"/>
              </a:rPr>
              <a:t> </a:t>
            </a:r>
            <a:r>
              <a:rPr lang="en-AU" sz="1600" dirty="0" smtClean="0">
                <a:latin typeface="Albany" pitchFamily="18"/>
                <a:cs typeface="Tahoma" pitchFamily="2"/>
              </a:rPr>
              <a:t>not for their day. It is for our generation to understand. Let's look at what some of the pioneers were saying many decades later.</a:t>
            </a:r>
            <a:endParaRPr lang="en-AU" sz="1600" dirty="0">
              <a:latin typeface="Albany" pitchFamily="18"/>
              <a:cs typeface="Tahoma" pitchFamily="2"/>
            </a:endParaRPr>
          </a:p>
        </p:txBody>
      </p:sp>
    </p:spTree>
    <p:extLst>
      <p:ext uri="{BB962C8B-B14F-4D97-AF65-F5344CB8AC3E}">
        <p14:creationId xmlns:p14="http://schemas.microsoft.com/office/powerpoint/2010/main" val="33489297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35</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endParaRPr lang="en-AU" sz="1600" dirty="0">
              <a:latin typeface="Albany" pitchFamily="18"/>
              <a:cs typeface="Tahoma" pitchFamily="2"/>
            </a:endParaRPr>
          </a:p>
        </p:txBody>
      </p:sp>
    </p:spTree>
    <p:extLst>
      <p:ext uri="{BB962C8B-B14F-4D97-AF65-F5344CB8AC3E}">
        <p14:creationId xmlns:p14="http://schemas.microsoft.com/office/powerpoint/2010/main" val="525364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36</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endParaRPr lang="en-AU" sz="1600" dirty="0">
              <a:latin typeface="Albany" pitchFamily="18"/>
              <a:cs typeface="Tahoma" pitchFamily="2"/>
            </a:endParaRPr>
          </a:p>
        </p:txBody>
      </p:sp>
    </p:spTree>
    <p:extLst>
      <p:ext uri="{BB962C8B-B14F-4D97-AF65-F5344CB8AC3E}">
        <p14:creationId xmlns:p14="http://schemas.microsoft.com/office/powerpoint/2010/main" val="11340281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37</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endParaRPr lang="en-AU" sz="1600" dirty="0">
              <a:latin typeface="Albany" pitchFamily="18"/>
              <a:cs typeface="Tahoma" pitchFamily="2"/>
            </a:endParaRPr>
          </a:p>
        </p:txBody>
      </p:sp>
    </p:spTree>
    <p:extLst>
      <p:ext uri="{BB962C8B-B14F-4D97-AF65-F5344CB8AC3E}">
        <p14:creationId xmlns:p14="http://schemas.microsoft.com/office/powerpoint/2010/main" val="32931970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38</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endParaRPr lang="en-AU" sz="1600" dirty="0">
              <a:latin typeface="Albany" pitchFamily="18"/>
              <a:cs typeface="Tahoma" pitchFamily="2"/>
            </a:endParaRPr>
          </a:p>
        </p:txBody>
      </p:sp>
    </p:spTree>
    <p:extLst>
      <p:ext uri="{BB962C8B-B14F-4D97-AF65-F5344CB8AC3E}">
        <p14:creationId xmlns:p14="http://schemas.microsoft.com/office/powerpoint/2010/main" val="2597381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39</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endParaRPr lang="en-AU" sz="1600" dirty="0">
              <a:latin typeface="Albany" pitchFamily="18"/>
              <a:cs typeface="Tahoma" pitchFamily="2"/>
            </a:endParaRPr>
          </a:p>
        </p:txBody>
      </p:sp>
    </p:spTree>
    <p:extLst>
      <p:ext uri="{BB962C8B-B14F-4D97-AF65-F5344CB8AC3E}">
        <p14:creationId xmlns:p14="http://schemas.microsoft.com/office/powerpoint/2010/main" val="1617345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84524436-37C3-423C-A08F-58AB37D8471C}" type="slidenum">
              <a:t>4</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43CD4A82-C66A-4926-ABAC-4427AC2B796E}" type="slidenum">
              <a:t>4</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1200" dirty="0">
                <a:solidFill>
                  <a:srgbClr val="000000"/>
                </a:solidFill>
                <a:latin typeface="+mn-lt" pitchFamily="18"/>
                <a:ea typeface="+mn-ea" pitchFamily="2"/>
                <a:cs typeface="+mn-cs" pitchFamily="2"/>
              </a:rPr>
              <a:t>This is available on the Ellen White </a:t>
            </a:r>
            <a:r>
              <a:rPr lang="en-AU" sz="1200" dirty="0" smtClean="0">
                <a:solidFill>
                  <a:srgbClr val="000000"/>
                </a:solidFill>
                <a:latin typeface="+mn-lt" pitchFamily="18"/>
                <a:ea typeface="+mn-ea" pitchFamily="2"/>
                <a:cs typeface="+mn-cs" pitchFamily="2"/>
              </a:rPr>
              <a:t>Research </a:t>
            </a:r>
            <a:r>
              <a:rPr lang="en-AU" sz="1200" dirty="0">
                <a:solidFill>
                  <a:srgbClr val="000000"/>
                </a:solidFill>
                <a:latin typeface="+mn-lt" pitchFamily="18"/>
                <a:ea typeface="+mn-ea" pitchFamily="2"/>
                <a:cs typeface="+mn-cs" pitchFamily="2"/>
              </a:rPr>
              <a:t>E</a:t>
            </a:r>
            <a:r>
              <a:rPr lang="en-AU" sz="1200" dirty="0" smtClean="0">
                <a:solidFill>
                  <a:srgbClr val="000000"/>
                </a:solidFill>
                <a:latin typeface="+mn-lt" pitchFamily="18"/>
                <a:ea typeface="+mn-ea" pitchFamily="2"/>
                <a:cs typeface="+mn-cs" pitchFamily="2"/>
              </a:rPr>
              <a:t>dition  CD that </a:t>
            </a:r>
            <a:r>
              <a:rPr lang="en-AU" sz="1200" dirty="0">
                <a:solidFill>
                  <a:srgbClr val="000000"/>
                </a:solidFill>
                <a:latin typeface="+mn-lt" pitchFamily="18"/>
                <a:ea typeface="+mn-ea" pitchFamily="2"/>
                <a:cs typeface="+mn-cs" pitchFamily="2"/>
              </a:rPr>
              <a:t>has the pioneers writings on it.</a:t>
            </a:r>
          </a:p>
          <a:p>
            <a:pPr lvl="0"/>
            <a:r>
              <a:rPr lang="en-AU" sz="1200" dirty="0">
                <a:solidFill>
                  <a:srgbClr val="000000"/>
                </a:solidFill>
                <a:latin typeface="+mn-lt" pitchFamily="18"/>
                <a:ea typeface="+mn-ea" pitchFamily="2"/>
                <a:cs typeface="+mn-cs" pitchFamily="2"/>
              </a:rPr>
              <a:t>Note : This was written by Josiah </a:t>
            </a:r>
            <a:r>
              <a:rPr lang="en-AU" sz="1200" dirty="0" err="1">
                <a:solidFill>
                  <a:srgbClr val="000000"/>
                </a:solidFill>
                <a:latin typeface="+mn-lt" pitchFamily="18"/>
                <a:ea typeface="+mn-ea" pitchFamily="2"/>
                <a:cs typeface="+mn-cs" pitchFamily="2"/>
              </a:rPr>
              <a:t>Litch</a:t>
            </a:r>
            <a:r>
              <a:rPr lang="en-AU" sz="1200" dirty="0">
                <a:solidFill>
                  <a:srgbClr val="000000"/>
                </a:solidFill>
                <a:latin typeface="+mn-lt" pitchFamily="18"/>
                <a:ea typeface="+mn-ea" pitchFamily="2"/>
                <a:cs typeface="+mn-cs" pitchFamily="2"/>
              </a:rPr>
              <a:t> in </a:t>
            </a:r>
            <a:r>
              <a:rPr lang="en-AU" sz="1200" dirty="0" smtClean="0">
                <a:solidFill>
                  <a:srgbClr val="000000"/>
                </a:solidFill>
                <a:latin typeface="+mn-lt" pitchFamily="18"/>
                <a:ea typeface="+mn-ea" pitchFamily="2"/>
                <a:cs typeface="+mn-cs" pitchFamily="2"/>
              </a:rPr>
              <a:t>1838. </a:t>
            </a:r>
            <a:r>
              <a:rPr lang="en-AU" sz="1200" dirty="0">
                <a:solidFill>
                  <a:srgbClr val="000000"/>
                </a:solidFill>
                <a:latin typeface="+mn-lt" pitchFamily="18"/>
                <a:ea typeface="+mn-ea" pitchFamily="2"/>
                <a:cs typeface="+mn-cs" pitchFamily="2"/>
              </a:rPr>
              <a:t>H</a:t>
            </a:r>
            <a:r>
              <a:rPr lang="en-AU" sz="1200" dirty="0" smtClean="0">
                <a:solidFill>
                  <a:srgbClr val="000000"/>
                </a:solidFill>
                <a:latin typeface="+mn-lt" pitchFamily="18"/>
                <a:ea typeface="+mn-ea" pitchFamily="2"/>
                <a:cs typeface="+mn-cs" pitchFamily="2"/>
              </a:rPr>
              <a:t>e </a:t>
            </a:r>
            <a:r>
              <a:rPr lang="en-AU" sz="1200" dirty="0">
                <a:solidFill>
                  <a:srgbClr val="000000"/>
                </a:solidFill>
                <a:latin typeface="+mn-lt" pitchFamily="18"/>
                <a:ea typeface="+mn-ea" pitchFamily="2"/>
                <a:cs typeface="+mn-cs" pitchFamily="2"/>
              </a:rPr>
              <a:t>had not specified the </a:t>
            </a:r>
            <a:r>
              <a:rPr lang="en-AU" sz="1200" dirty="0" smtClean="0">
                <a:solidFill>
                  <a:srgbClr val="000000"/>
                </a:solidFill>
                <a:latin typeface="+mn-lt" pitchFamily="18"/>
                <a:ea typeface="+mn-ea" pitchFamily="2"/>
                <a:cs typeface="+mn-cs" pitchFamily="2"/>
              </a:rPr>
              <a:t>actual </a:t>
            </a:r>
            <a:r>
              <a:rPr lang="en-AU" sz="1200" dirty="0">
                <a:solidFill>
                  <a:srgbClr val="000000"/>
                </a:solidFill>
                <a:latin typeface="+mn-lt" pitchFamily="18"/>
                <a:ea typeface="+mn-ea" pitchFamily="2"/>
                <a:cs typeface="+mn-cs" pitchFamily="2"/>
              </a:rPr>
              <a:t>day at this </a:t>
            </a:r>
            <a:r>
              <a:rPr lang="en-AU" sz="1200" dirty="0" smtClean="0">
                <a:solidFill>
                  <a:srgbClr val="000000"/>
                </a:solidFill>
                <a:latin typeface="+mn-lt" pitchFamily="18"/>
                <a:ea typeface="+mn-ea" pitchFamily="2"/>
                <a:cs typeface="+mn-cs" pitchFamily="2"/>
              </a:rPr>
              <a:t>point, </a:t>
            </a:r>
            <a:r>
              <a:rPr lang="en-AU" sz="1200" dirty="0">
                <a:solidFill>
                  <a:srgbClr val="000000"/>
                </a:solidFill>
                <a:latin typeface="+mn-lt" pitchFamily="18"/>
                <a:ea typeface="+mn-ea" pitchFamily="2"/>
                <a:cs typeface="+mn-cs" pitchFamily="2"/>
              </a:rPr>
              <a:t>and he predicts two major events that are going to </a:t>
            </a:r>
            <a:r>
              <a:rPr lang="en-AU" sz="1200" dirty="0" smtClean="0">
                <a:solidFill>
                  <a:srgbClr val="000000"/>
                </a:solidFill>
                <a:latin typeface="+mn-lt" pitchFamily="18"/>
                <a:ea typeface="+mn-ea" pitchFamily="2"/>
                <a:cs typeface="+mn-cs" pitchFamily="2"/>
              </a:rPr>
              <a:t>happen.</a:t>
            </a:r>
            <a:endParaRPr lang="en-AU" sz="1200" dirty="0">
              <a:solidFill>
                <a:srgbClr val="000000"/>
              </a:solidFill>
              <a:latin typeface="+mn-lt" pitchFamily="18"/>
              <a:ea typeface="+mn-ea" pitchFamily="2"/>
              <a:cs typeface="+mn-cs" pitchFamily="2"/>
            </a:endParaRPr>
          </a:p>
          <a:p>
            <a:pPr lvl="0"/>
            <a:endParaRPr lang="en-AU" sz="1200" dirty="0">
              <a:solidFill>
                <a:srgbClr val="000000"/>
              </a:solidFill>
              <a:latin typeface="+mn-lt" pitchFamily="18"/>
              <a:ea typeface="+mn-ea" pitchFamily="2"/>
              <a:cs typeface="+mn-cs" pitchFamily="2"/>
            </a:endParaRPr>
          </a:p>
        </p:txBody>
      </p:sp>
    </p:spTree>
    <p:extLst>
      <p:ext uri="{BB962C8B-B14F-4D97-AF65-F5344CB8AC3E}">
        <p14:creationId xmlns:p14="http://schemas.microsoft.com/office/powerpoint/2010/main" val="13069577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40</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endParaRPr lang="en-AU" sz="1600" dirty="0">
              <a:latin typeface="Albany" pitchFamily="18"/>
              <a:cs typeface="Tahoma" pitchFamily="2"/>
            </a:endParaRPr>
          </a:p>
        </p:txBody>
      </p:sp>
    </p:spTree>
    <p:extLst>
      <p:ext uri="{BB962C8B-B14F-4D97-AF65-F5344CB8AC3E}">
        <p14:creationId xmlns:p14="http://schemas.microsoft.com/office/powerpoint/2010/main" val="34975249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41</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endParaRPr lang="en-AU" sz="1600" dirty="0">
              <a:latin typeface="Albany" pitchFamily="18"/>
              <a:cs typeface="Tahoma" pitchFamily="2"/>
            </a:endParaRPr>
          </a:p>
        </p:txBody>
      </p:sp>
    </p:spTree>
    <p:extLst>
      <p:ext uri="{BB962C8B-B14F-4D97-AF65-F5344CB8AC3E}">
        <p14:creationId xmlns:p14="http://schemas.microsoft.com/office/powerpoint/2010/main" val="42233955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42</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1600" dirty="0" smtClean="0">
                <a:latin typeface="Albany" pitchFamily="18"/>
                <a:cs typeface="Tahoma" pitchFamily="2"/>
              </a:rPr>
              <a:t>.</a:t>
            </a:r>
            <a:endParaRPr lang="en-AU" sz="1600" dirty="0">
              <a:latin typeface="Albany" pitchFamily="18"/>
              <a:cs typeface="Tahoma" pitchFamily="2"/>
            </a:endParaRPr>
          </a:p>
        </p:txBody>
      </p:sp>
    </p:spTree>
    <p:extLst>
      <p:ext uri="{BB962C8B-B14F-4D97-AF65-F5344CB8AC3E}">
        <p14:creationId xmlns:p14="http://schemas.microsoft.com/office/powerpoint/2010/main" val="5043117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8A22F2E-53B8-4AFD-927F-86B9293C367D}" type="slidenum">
              <a:t>43</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1600" dirty="0" smtClean="0">
                <a:latin typeface="Albany" pitchFamily="18"/>
                <a:cs typeface="Tahoma" pitchFamily="2"/>
              </a:rPr>
              <a:t>Notice</a:t>
            </a:r>
            <a:r>
              <a:rPr lang="en-AU" sz="1600" baseline="0" dirty="0" smtClean="0">
                <a:latin typeface="Albany" pitchFamily="18"/>
                <a:cs typeface="Tahoma" pitchFamily="2"/>
              </a:rPr>
              <a:t> the only difference here is that Josiah Litch says that </a:t>
            </a:r>
            <a:r>
              <a:rPr lang="en-AU" sz="1600" baseline="0" dirty="0" err="1" smtClean="0">
                <a:latin typeface="Albany" pitchFamily="18"/>
                <a:cs typeface="Tahoma" pitchFamily="2"/>
              </a:rPr>
              <a:t>Rifat</a:t>
            </a:r>
            <a:r>
              <a:rPr lang="en-AU" sz="1600" baseline="0" dirty="0" smtClean="0">
                <a:latin typeface="Albany" pitchFamily="18"/>
                <a:cs typeface="Tahoma" pitchFamily="2"/>
              </a:rPr>
              <a:t> </a:t>
            </a:r>
            <a:r>
              <a:rPr lang="en-AU" sz="1600" baseline="0" dirty="0" err="1" smtClean="0">
                <a:latin typeface="Albany" pitchFamily="18"/>
                <a:cs typeface="Tahoma" pitchFamily="2"/>
              </a:rPr>
              <a:t>Bey</a:t>
            </a:r>
            <a:r>
              <a:rPr lang="en-AU" sz="1600" baseline="0" dirty="0" smtClean="0">
                <a:latin typeface="Albany" pitchFamily="18"/>
                <a:cs typeface="Tahoma" pitchFamily="2"/>
              </a:rPr>
              <a:t> was put in quarantine on the 11</a:t>
            </a:r>
            <a:r>
              <a:rPr lang="en-AU" sz="1600" baseline="30000" dirty="0" smtClean="0">
                <a:latin typeface="Albany" pitchFamily="18"/>
                <a:cs typeface="Tahoma" pitchFamily="2"/>
              </a:rPr>
              <a:t>th</a:t>
            </a:r>
            <a:r>
              <a:rPr lang="en-AU" sz="1600" baseline="0" dirty="0" smtClean="0">
                <a:latin typeface="Albany" pitchFamily="18"/>
                <a:cs typeface="Tahoma" pitchFamily="2"/>
              </a:rPr>
              <a:t> of August. This will be seen to be very significant later as it will actually prove that </a:t>
            </a:r>
            <a:r>
              <a:rPr lang="en-AU" sz="1600" baseline="0" dirty="0" err="1" smtClean="0">
                <a:latin typeface="Albany" pitchFamily="18"/>
                <a:cs typeface="Tahoma" pitchFamily="2"/>
              </a:rPr>
              <a:t>Rifat</a:t>
            </a:r>
            <a:r>
              <a:rPr lang="en-AU" sz="1600" baseline="0" dirty="0" smtClean="0">
                <a:latin typeface="Albany" pitchFamily="18"/>
                <a:cs typeface="Tahoma" pitchFamily="2"/>
              </a:rPr>
              <a:t> </a:t>
            </a:r>
            <a:r>
              <a:rPr lang="en-AU" sz="1600" baseline="0" dirty="0" err="1" smtClean="0">
                <a:latin typeface="Albany" pitchFamily="18"/>
                <a:cs typeface="Tahoma" pitchFamily="2"/>
              </a:rPr>
              <a:t>Bey</a:t>
            </a:r>
            <a:r>
              <a:rPr lang="en-AU" sz="1600" baseline="0" dirty="0" smtClean="0">
                <a:latin typeface="Albany" pitchFamily="18"/>
                <a:cs typeface="Tahoma" pitchFamily="2"/>
              </a:rPr>
              <a:t> could not possibly have delivered the ultimatum to the Pasha as he was not released from quarantine until the 16 </a:t>
            </a:r>
            <a:r>
              <a:rPr lang="en-AU" sz="1600" baseline="0" dirty="0" err="1" smtClean="0">
                <a:latin typeface="Albany" pitchFamily="18"/>
                <a:cs typeface="Tahoma" pitchFamily="2"/>
              </a:rPr>
              <a:t>th</a:t>
            </a:r>
            <a:r>
              <a:rPr lang="en-AU" sz="1600" baseline="0" dirty="0" smtClean="0">
                <a:latin typeface="Albany" pitchFamily="18"/>
                <a:cs typeface="Tahoma" pitchFamily="2"/>
              </a:rPr>
              <a:t> of August.</a:t>
            </a:r>
            <a:endParaRPr lang="en-AU" sz="1600" dirty="0">
              <a:latin typeface="Albany" pitchFamily="18"/>
              <a:cs typeface="Tahoma" pitchFamily="2"/>
            </a:endParaRPr>
          </a:p>
        </p:txBody>
      </p:sp>
    </p:spTree>
    <p:extLst>
      <p:ext uri="{BB962C8B-B14F-4D97-AF65-F5344CB8AC3E}">
        <p14:creationId xmlns:p14="http://schemas.microsoft.com/office/powerpoint/2010/main" val="2836362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D21CBBC3-60B2-4EA3-8462-04A9A52C6A3A}" type="slidenum">
              <a:t>44</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25159528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66D18A1-B1A5-4628-B060-C058000451CE}" type="slidenum">
              <a:t>45</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766654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92FD42D6-362C-4EB7-84D7-F779F01C58E3}" type="slidenum">
              <a:t>46</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dirty="0">
              <a:latin typeface="Albany" pitchFamily="18"/>
              <a:cs typeface="Tahoma" pitchFamily="2"/>
            </a:endParaRPr>
          </a:p>
        </p:txBody>
      </p:sp>
    </p:spTree>
    <p:extLst>
      <p:ext uri="{BB962C8B-B14F-4D97-AF65-F5344CB8AC3E}">
        <p14:creationId xmlns:p14="http://schemas.microsoft.com/office/powerpoint/2010/main" val="15177237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1786A2C-8BC9-4218-B475-3BF5196F0664}" type="slidenum">
              <a:t>47</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7057597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F1E745D-1E0C-43DB-939C-8FB669A6A893}" type="slidenum">
              <a:t>48</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31224594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E9D9506C-D7C8-41AE-8CFB-F81804A2DF5C}" type="slidenum">
              <a:t>49</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1600" dirty="0">
                <a:latin typeface="Albany" pitchFamily="18"/>
                <a:cs typeface="Tahoma" pitchFamily="2"/>
              </a:rPr>
              <a:t>This is serious. This is from our own publications available on the </a:t>
            </a:r>
            <a:r>
              <a:rPr lang="en-AU" sz="1600" dirty="0" smtClean="0">
                <a:latin typeface="Albany" pitchFamily="18"/>
                <a:cs typeface="Tahoma" pitchFamily="2"/>
              </a:rPr>
              <a:t>Pioneers </a:t>
            </a:r>
            <a:r>
              <a:rPr lang="en-AU" sz="1600" dirty="0">
                <a:latin typeface="Albany" pitchFamily="18"/>
                <a:cs typeface="Tahoma" pitchFamily="2"/>
              </a:rPr>
              <a:t>library. There is no way that </a:t>
            </a:r>
            <a:r>
              <a:rPr lang="en-AU" sz="1600" dirty="0" err="1">
                <a:latin typeface="Albany" pitchFamily="18"/>
                <a:cs typeface="Tahoma" pitchFamily="2"/>
              </a:rPr>
              <a:t>Rifat</a:t>
            </a:r>
            <a:r>
              <a:rPr lang="en-AU" sz="1600" dirty="0">
                <a:latin typeface="Albany" pitchFamily="18"/>
                <a:cs typeface="Tahoma" pitchFamily="2"/>
              </a:rPr>
              <a:t> </a:t>
            </a:r>
            <a:r>
              <a:rPr lang="en-AU" sz="1600" dirty="0" err="1">
                <a:latin typeface="Albany" pitchFamily="18"/>
                <a:cs typeface="Tahoma" pitchFamily="2"/>
              </a:rPr>
              <a:t>Bey</a:t>
            </a:r>
            <a:r>
              <a:rPr lang="en-AU" sz="1600" dirty="0">
                <a:latin typeface="Albany" pitchFamily="18"/>
                <a:cs typeface="Tahoma" pitchFamily="2"/>
              </a:rPr>
              <a:t> could have delivered the ultimatum on the 11</a:t>
            </a:r>
            <a:r>
              <a:rPr lang="en-AU" sz="1600" baseline="30000" dirty="0">
                <a:latin typeface="Albany" pitchFamily="18"/>
                <a:cs typeface="Tahoma" pitchFamily="2"/>
              </a:rPr>
              <a:t>th</a:t>
            </a:r>
            <a:r>
              <a:rPr lang="en-AU" sz="1600" dirty="0">
                <a:latin typeface="Albany" pitchFamily="18"/>
                <a:cs typeface="Tahoma" pitchFamily="2"/>
              </a:rPr>
              <a:t> of August as the man himself was not even in Alexandria on that day. He did not even return until the 14</a:t>
            </a:r>
            <a:r>
              <a:rPr lang="en-AU" sz="1600" baseline="30000" dirty="0">
                <a:latin typeface="Albany" pitchFamily="18"/>
                <a:cs typeface="Tahoma" pitchFamily="2"/>
              </a:rPr>
              <a:t>th</a:t>
            </a:r>
            <a:r>
              <a:rPr lang="en-AU" sz="1600" dirty="0">
                <a:latin typeface="Albany" pitchFamily="18"/>
                <a:cs typeface="Tahoma" pitchFamily="2"/>
              </a:rPr>
              <a:t> and then did not give an audience to </a:t>
            </a:r>
            <a:r>
              <a:rPr lang="en-AU" sz="1600" dirty="0" err="1">
                <a:latin typeface="Albany" pitchFamily="18"/>
                <a:cs typeface="Tahoma" pitchFamily="2"/>
              </a:rPr>
              <a:t>Rifat</a:t>
            </a:r>
            <a:r>
              <a:rPr lang="en-AU" sz="1600" dirty="0">
                <a:latin typeface="Albany" pitchFamily="18"/>
                <a:cs typeface="Tahoma" pitchFamily="2"/>
              </a:rPr>
              <a:t> </a:t>
            </a:r>
            <a:r>
              <a:rPr lang="en-AU" sz="1600" dirty="0" err="1">
                <a:latin typeface="Albany" pitchFamily="18"/>
                <a:cs typeface="Tahoma" pitchFamily="2"/>
              </a:rPr>
              <a:t>Bey</a:t>
            </a:r>
            <a:r>
              <a:rPr lang="en-AU" sz="1600" dirty="0">
                <a:latin typeface="Albany" pitchFamily="18"/>
                <a:cs typeface="Tahoma" pitchFamily="2"/>
              </a:rPr>
              <a:t> until the 16</a:t>
            </a:r>
            <a:r>
              <a:rPr lang="en-AU" sz="1600" baseline="30000" dirty="0">
                <a:latin typeface="Albany" pitchFamily="18"/>
                <a:cs typeface="Tahoma" pitchFamily="2"/>
              </a:rPr>
              <a:t>th</a:t>
            </a:r>
          </a:p>
        </p:txBody>
      </p:sp>
    </p:spTree>
    <p:extLst>
      <p:ext uri="{BB962C8B-B14F-4D97-AF65-F5344CB8AC3E}">
        <p14:creationId xmlns:p14="http://schemas.microsoft.com/office/powerpoint/2010/main" val="1341629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2185223B-D951-4C96-A0DC-76167E71F9F5}" type="slidenum">
              <a:t>5</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6ADE883C-E593-405D-A914-373548E279D4}" type="slidenum">
              <a:t>5</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Here again just a few days  before on </a:t>
            </a:r>
            <a:r>
              <a:rPr lang="en-AU" sz="2400" dirty="0" smtClean="0">
                <a:latin typeface="Albany" pitchFamily="18"/>
                <a:cs typeface="Tahoma" pitchFamily="2"/>
              </a:rPr>
              <a:t>August </a:t>
            </a:r>
            <a:r>
              <a:rPr lang="en-AU" sz="2400" dirty="0">
                <a:latin typeface="Albany" pitchFamily="18"/>
                <a:cs typeface="Tahoma" pitchFamily="2"/>
              </a:rPr>
              <a:t>the first he published the exact date he expected the 6th trumpet to end. Also confirming his prediction that that the fall of the T</a:t>
            </a:r>
            <a:r>
              <a:rPr lang="en-AU" sz="2400" dirty="0" smtClean="0">
                <a:latin typeface="Albany" pitchFamily="18"/>
                <a:cs typeface="Tahoma" pitchFamily="2"/>
              </a:rPr>
              <a:t>urkish </a:t>
            </a:r>
            <a:r>
              <a:rPr lang="en-AU" sz="2400" dirty="0">
                <a:latin typeface="Albany" pitchFamily="18"/>
                <a:cs typeface="Tahoma" pitchFamily="2"/>
              </a:rPr>
              <a:t>E</a:t>
            </a:r>
            <a:r>
              <a:rPr lang="en-AU" sz="2400" dirty="0" smtClean="0">
                <a:latin typeface="Albany" pitchFamily="18"/>
                <a:cs typeface="Tahoma" pitchFamily="2"/>
              </a:rPr>
              <a:t>mpire </a:t>
            </a:r>
            <a:r>
              <a:rPr lang="en-AU" sz="2400" dirty="0">
                <a:latin typeface="Albany" pitchFamily="18"/>
                <a:cs typeface="Tahoma" pitchFamily="2"/>
              </a:rPr>
              <a:t>would bring the 6th trumpet to a conclusion. This same event that was now predicted to happen on Aug 11 would usher in the close of probation </a:t>
            </a:r>
            <a:r>
              <a:rPr lang="en-AU" sz="2400" dirty="0" smtClean="0">
                <a:latin typeface="Albany" pitchFamily="18"/>
                <a:cs typeface="Tahoma" pitchFamily="2"/>
              </a:rPr>
              <a:t>and the end of the 6</a:t>
            </a:r>
            <a:r>
              <a:rPr lang="en-AU" sz="2400" baseline="30000" dirty="0" smtClean="0">
                <a:latin typeface="Albany" pitchFamily="18"/>
                <a:cs typeface="Tahoma" pitchFamily="2"/>
              </a:rPr>
              <a:t>th</a:t>
            </a:r>
            <a:r>
              <a:rPr lang="en-AU" sz="2400" dirty="0" smtClean="0">
                <a:latin typeface="Albany" pitchFamily="18"/>
                <a:cs typeface="Tahoma" pitchFamily="2"/>
              </a:rPr>
              <a:t> plague </a:t>
            </a:r>
            <a:r>
              <a:rPr lang="en-AU" sz="2400" dirty="0">
                <a:latin typeface="Albany" pitchFamily="18"/>
                <a:cs typeface="Tahoma" pitchFamily="2"/>
              </a:rPr>
              <a:t>on the same day.</a:t>
            </a:r>
          </a:p>
        </p:txBody>
      </p:sp>
    </p:spTree>
    <p:extLst>
      <p:ext uri="{BB962C8B-B14F-4D97-AF65-F5344CB8AC3E}">
        <p14:creationId xmlns:p14="http://schemas.microsoft.com/office/powerpoint/2010/main" val="7679327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E95E3148-FD57-44B7-B143-ED0B201FD57C}" type="slidenum">
              <a:t>50</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18777107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B0F85DB1-0B01-4CF0-AD4E-B4DCB1C28809}" type="slidenum">
              <a:t>51</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12255370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62DCB048-B116-4B32-AA49-A13E42070679}" type="slidenum">
              <a:t>52</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4136556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CC85401-72FB-427C-BE37-FC09D63EC338}" type="slidenum">
              <a:t>53</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1600">
                <a:latin typeface="Albany" pitchFamily="18"/>
                <a:cs typeface="Tahoma" pitchFamily="2"/>
              </a:rPr>
              <a:t>Note- the words in brackets are in the original. The facts of the matter are. Rafet Bey was in quarentine from the time they arrived on the 11</a:t>
            </a:r>
            <a:r>
              <a:rPr lang="en-AU" sz="1600" baseline="30000">
                <a:latin typeface="Albany" pitchFamily="18"/>
                <a:cs typeface="Tahoma" pitchFamily="2"/>
              </a:rPr>
              <a:t>th</a:t>
            </a:r>
            <a:r>
              <a:rPr lang="en-AU" sz="1600">
                <a:latin typeface="Albany" pitchFamily="18"/>
                <a:cs typeface="Tahoma" pitchFamily="2"/>
              </a:rPr>
              <a:t> until the 16</a:t>
            </a:r>
            <a:r>
              <a:rPr lang="en-AU" sz="1600" baseline="30000">
                <a:latin typeface="Albany" pitchFamily="18"/>
                <a:cs typeface="Tahoma" pitchFamily="2"/>
              </a:rPr>
              <a:t>th</a:t>
            </a:r>
            <a:r>
              <a:rPr lang="en-AU" sz="1600">
                <a:latin typeface="Albany" pitchFamily="18"/>
                <a:cs typeface="Tahoma" pitchFamily="2"/>
              </a:rPr>
              <a:t> of August and when they received their certificate of permission to land he had an audience with the pasha. He did not have any audience with the pasha prior to the 16</a:t>
            </a:r>
            <a:r>
              <a:rPr lang="en-AU" sz="1600" baseline="30000">
                <a:latin typeface="Albany" pitchFamily="18"/>
                <a:cs typeface="Tahoma" pitchFamily="2"/>
              </a:rPr>
              <a:t>th</a:t>
            </a:r>
            <a:r>
              <a:rPr lang="en-AU" sz="1600">
                <a:latin typeface="Albany" pitchFamily="18"/>
                <a:cs typeface="Tahoma" pitchFamily="2"/>
              </a:rPr>
              <a:t> of August.</a:t>
            </a:r>
          </a:p>
        </p:txBody>
      </p:sp>
    </p:spTree>
    <p:extLst>
      <p:ext uri="{BB962C8B-B14F-4D97-AF65-F5344CB8AC3E}">
        <p14:creationId xmlns:p14="http://schemas.microsoft.com/office/powerpoint/2010/main" val="29442805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9B69DE8E-34F6-4377-8B8C-85A6AA84D1AA}" type="slidenum">
              <a:t>54</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2400">
                <a:latin typeface="Albany" pitchFamily="18"/>
                <a:cs typeface="Tahoma" pitchFamily="2"/>
              </a:rPr>
              <a:t>Therefore on the 16</a:t>
            </a:r>
            <a:r>
              <a:rPr lang="en-AU" sz="2400" baseline="30000">
                <a:latin typeface="Albany" pitchFamily="18"/>
                <a:cs typeface="Tahoma" pitchFamily="2"/>
              </a:rPr>
              <a:t>th</a:t>
            </a:r>
            <a:r>
              <a:rPr lang="en-AU" sz="2400">
                <a:latin typeface="Albany" pitchFamily="18"/>
                <a:cs typeface="Tahoma" pitchFamily="2"/>
              </a:rPr>
              <a:t> of August when</a:t>
            </a:r>
          </a:p>
        </p:txBody>
      </p:sp>
    </p:spTree>
    <p:extLst>
      <p:ext uri="{BB962C8B-B14F-4D97-AF65-F5344CB8AC3E}">
        <p14:creationId xmlns:p14="http://schemas.microsoft.com/office/powerpoint/2010/main" val="40861606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9050FBB-A7CB-44F7-9F85-B14B62299995}" type="slidenum">
              <a:t>55</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32992221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D2865C8-0679-4779-B539-71ECFA5C6535}" type="slidenum">
              <a:t>56</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a:latin typeface="Albany" pitchFamily="18"/>
              <a:cs typeface="Tahoma" pitchFamily="2"/>
            </a:endParaRPr>
          </a:p>
        </p:txBody>
      </p:sp>
    </p:spTree>
    <p:extLst>
      <p:ext uri="{BB962C8B-B14F-4D97-AF65-F5344CB8AC3E}">
        <p14:creationId xmlns:p14="http://schemas.microsoft.com/office/powerpoint/2010/main" val="41046519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C0B3CD76-4C97-43D8-9229-5D561DBC1D74}" type="slidenum">
              <a:t>57</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lvl="0"/>
            <a:r>
              <a:rPr lang="en-AU" sz="2000" b="1" i="0" u="none" strike="noStrike" kern="1200" dirty="0" smtClean="0">
                <a:ln>
                  <a:noFill/>
                </a:ln>
                <a:effectLst/>
                <a:latin typeface="Arial" pitchFamily="18"/>
                <a:ea typeface="Microsoft YaHei" pitchFamily="2"/>
                <a:cs typeface="Mangal" pitchFamily="2"/>
              </a:rPr>
              <a:t>Suzerainty</a:t>
            </a:r>
            <a:r>
              <a:rPr lang="en-AU" sz="2000" b="0" i="0" u="none" strike="noStrike" kern="1200" dirty="0" smtClean="0">
                <a:ln>
                  <a:noFill/>
                </a:ln>
                <a:effectLst/>
                <a:latin typeface="Arial" pitchFamily="18"/>
                <a:ea typeface="Microsoft YaHei" pitchFamily="2"/>
                <a:cs typeface="Mangal" pitchFamily="2"/>
              </a:rPr>
              <a:t> (/ˈ</a:t>
            </a:r>
            <a:r>
              <a:rPr lang="en-AU" sz="2000" b="0" i="0" u="none" strike="noStrike" kern="1200" dirty="0" err="1" smtClean="0">
                <a:ln>
                  <a:noFill/>
                </a:ln>
                <a:effectLst/>
                <a:latin typeface="Arial" pitchFamily="18"/>
                <a:ea typeface="Microsoft YaHei" pitchFamily="2"/>
                <a:cs typeface="Mangal" pitchFamily="2"/>
              </a:rPr>
              <a:t>sjuːzərənti</a:t>
            </a:r>
            <a:r>
              <a:rPr lang="en-AU" sz="2000" b="0" i="0" u="none" strike="noStrike" kern="1200" dirty="0" smtClean="0">
                <a:ln>
                  <a:noFill/>
                </a:ln>
                <a:effectLst/>
                <a:latin typeface="Arial" pitchFamily="18"/>
                <a:ea typeface="Microsoft YaHei" pitchFamily="2"/>
                <a:cs typeface="Mangal" pitchFamily="2"/>
              </a:rPr>
              <a:t>/ or /ˈ</a:t>
            </a:r>
            <a:r>
              <a:rPr lang="en-AU" sz="2000" b="0" i="0" u="none" strike="noStrike" kern="1200" dirty="0" err="1" smtClean="0">
                <a:ln>
                  <a:noFill/>
                </a:ln>
                <a:effectLst/>
                <a:latin typeface="Arial" pitchFamily="18"/>
                <a:ea typeface="Microsoft YaHei" pitchFamily="2"/>
                <a:cs typeface="Mangal" pitchFamily="2"/>
              </a:rPr>
              <a:t>sjuːzərɛnti</a:t>
            </a:r>
            <a:r>
              <a:rPr lang="en-AU" sz="2000" b="0" i="0" u="none" strike="noStrike" kern="1200" dirty="0" smtClean="0">
                <a:ln>
                  <a:noFill/>
                </a:ln>
                <a:effectLst/>
                <a:latin typeface="Arial" pitchFamily="18"/>
                <a:ea typeface="Microsoft YaHei" pitchFamily="2"/>
                <a:cs typeface="Mangal" pitchFamily="2"/>
              </a:rPr>
              <a:t>/) is a situation in which a powerful region or people controls the foreign policy and international relations of a tributary vassal state while allowing the subservient nation internal autonomy.</a:t>
            </a:r>
            <a:endParaRPr lang="en-AU" sz="1500" b="1" dirty="0" smtClean="0">
              <a:latin typeface="Georgia" pitchFamily="18"/>
              <a:cs typeface="Tahoma" pitchFamily="2"/>
            </a:endParaRPr>
          </a:p>
          <a:p>
            <a:pPr lvl="0"/>
            <a:endParaRPr lang="en-AU" sz="1500" b="1" dirty="0" smtClean="0">
              <a:latin typeface="Georgia" pitchFamily="18"/>
              <a:cs typeface="Tahoma" pitchFamily="2"/>
            </a:endParaRPr>
          </a:p>
          <a:p>
            <a:pPr lvl="0"/>
            <a:r>
              <a:rPr lang="en-AU" sz="1500" b="1" dirty="0" smtClean="0">
                <a:latin typeface="Georgia" pitchFamily="18"/>
                <a:cs typeface="Tahoma" pitchFamily="2"/>
              </a:rPr>
              <a:t>TU'TELAGE</a:t>
            </a:r>
            <a:r>
              <a:rPr lang="en-AU" sz="1500" dirty="0">
                <a:latin typeface="Georgia" pitchFamily="18"/>
                <a:cs typeface="Tahoma" pitchFamily="2"/>
              </a:rPr>
              <a:t>, n. [from L. </a:t>
            </a:r>
            <a:r>
              <a:rPr lang="en-AU" sz="1500" dirty="0" err="1">
                <a:latin typeface="Georgia" pitchFamily="18"/>
                <a:cs typeface="Tahoma" pitchFamily="2"/>
              </a:rPr>
              <a:t>tutela</a:t>
            </a:r>
            <a:r>
              <a:rPr lang="en-AU" sz="1500" dirty="0">
                <a:latin typeface="Georgia" pitchFamily="18"/>
                <a:cs typeface="Tahoma" pitchFamily="2"/>
              </a:rPr>
              <a:t>, protection, from </a:t>
            </a:r>
            <a:r>
              <a:rPr lang="en-AU" sz="1500" dirty="0" err="1">
                <a:latin typeface="Georgia" pitchFamily="18"/>
                <a:cs typeface="Tahoma" pitchFamily="2"/>
              </a:rPr>
              <a:t>tueor,to</a:t>
            </a:r>
            <a:r>
              <a:rPr lang="en-AU" sz="1500" dirty="0">
                <a:latin typeface="Georgia" pitchFamily="18"/>
                <a:cs typeface="Tahoma" pitchFamily="2"/>
              </a:rPr>
              <a:t> defend.]</a:t>
            </a:r>
          </a:p>
          <a:p>
            <a:pPr lvl="0"/>
            <a:endParaRPr lang="en-AU" sz="2400" dirty="0">
              <a:latin typeface="Albany" pitchFamily="18"/>
              <a:cs typeface="Tahoma" pitchFamily="2"/>
            </a:endParaRPr>
          </a:p>
          <a:p>
            <a:pPr lvl="0"/>
            <a:r>
              <a:rPr lang="en-AU" sz="1500" dirty="0">
                <a:latin typeface="Georgia" pitchFamily="18"/>
                <a:cs typeface="Tahoma" pitchFamily="2"/>
              </a:rPr>
              <a:t>1. Guardianship; protection; applied to the person protecting; as, the king's right of </a:t>
            </a:r>
            <a:r>
              <a:rPr lang="en-AU" sz="1500" dirty="0" err="1">
                <a:latin typeface="Georgia" pitchFamily="18"/>
                <a:cs typeface="Tahoma" pitchFamily="2"/>
              </a:rPr>
              <a:t>seignory</a:t>
            </a:r>
            <a:r>
              <a:rPr lang="en-AU" sz="1500" dirty="0">
                <a:latin typeface="Georgia" pitchFamily="18"/>
                <a:cs typeface="Tahoma" pitchFamily="2"/>
              </a:rPr>
              <a:t> and tutelage.</a:t>
            </a:r>
          </a:p>
          <a:p>
            <a:pPr lvl="0"/>
            <a:endParaRPr lang="en-AU" sz="2400" dirty="0">
              <a:latin typeface="Albany" pitchFamily="18"/>
              <a:cs typeface="Tahoma" pitchFamily="2"/>
            </a:endParaRPr>
          </a:p>
          <a:p>
            <a:pPr lvl="0"/>
            <a:r>
              <a:rPr lang="en-AU" sz="1500" dirty="0">
                <a:latin typeface="Georgia" pitchFamily="18"/>
                <a:cs typeface="Tahoma" pitchFamily="2"/>
              </a:rPr>
              <a:t>2. State of being under a guardian.</a:t>
            </a:r>
          </a:p>
          <a:p>
            <a:pPr lvl="0"/>
            <a:endParaRPr lang="en-AU" sz="2400" dirty="0">
              <a:latin typeface="Albany" pitchFamily="18"/>
              <a:cs typeface="Tahoma" pitchFamily="2"/>
            </a:endParaRPr>
          </a:p>
          <a:p>
            <a:pPr lvl="0"/>
            <a:r>
              <a:rPr lang="en-AU" sz="1500" dirty="0" smtClean="0">
                <a:latin typeface="Georgia" pitchFamily="18"/>
                <a:cs typeface="Tahoma" pitchFamily="2"/>
              </a:rPr>
              <a:t>According </a:t>
            </a:r>
            <a:r>
              <a:rPr lang="en-AU" sz="1500" dirty="0">
                <a:latin typeface="Georgia" pitchFamily="18"/>
                <a:cs typeface="Tahoma" pitchFamily="2"/>
              </a:rPr>
              <a:t>to the above statement Turkey was placed under guardianship for the first time by a treaty </a:t>
            </a:r>
            <a:r>
              <a:rPr lang="en-AU" sz="1500">
                <a:latin typeface="Georgia" pitchFamily="18"/>
                <a:cs typeface="Tahoma" pitchFamily="2"/>
              </a:rPr>
              <a:t>Dated </a:t>
            </a:r>
            <a:r>
              <a:rPr lang="en-AU" sz="1500" dirty="0" err="1">
                <a:latin typeface="Georgia" pitchFamily="18"/>
                <a:cs typeface="Tahoma" pitchFamily="2"/>
              </a:rPr>
              <a:t>J</a:t>
            </a:r>
            <a:r>
              <a:rPr lang="en-AU" sz="1500" smtClean="0">
                <a:latin typeface="Georgia" pitchFamily="18"/>
                <a:cs typeface="Tahoma" pitchFamily="2"/>
              </a:rPr>
              <a:t>uly </a:t>
            </a:r>
            <a:r>
              <a:rPr lang="en-AU" sz="1500" dirty="0">
                <a:latin typeface="Georgia" pitchFamily="18"/>
                <a:cs typeface="Tahoma" pitchFamily="2"/>
              </a:rPr>
              <a:t>13 1841.</a:t>
            </a:r>
          </a:p>
        </p:txBody>
      </p:sp>
    </p:spTree>
    <p:extLst>
      <p:ext uri="{BB962C8B-B14F-4D97-AF65-F5344CB8AC3E}">
        <p14:creationId xmlns:p14="http://schemas.microsoft.com/office/powerpoint/2010/main" val="2534388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00398195-EE36-459D-B056-210A6A1BF1D2}" type="slidenum">
              <a:t>6</a:t>
            </a:fld>
            <a:endParaRPr lang="en-AU"/>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endParaRPr lang="en-AU" sz="2400" dirty="0">
              <a:latin typeface="Albany" pitchFamily="18"/>
              <a:cs typeface="Tahoma" pitchFamily="2"/>
            </a:endParaRPr>
          </a:p>
        </p:txBody>
      </p:sp>
    </p:spTree>
    <p:extLst>
      <p:ext uri="{BB962C8B-B14F-4D97-AF65-F5344CB8AC3E}">
        <p14:creationId xmlns:p14="http://schemas.microsoft.com/office/powerpoint/2010/main" val="4002275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79BAA22C-711D-48FE-9219-E2A8EDB74311}" type="slidenum">
              <a:t>7</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DB9475B9-0BAF-42BB-8D7B-35C9E9986490}" type="slidenum">
              <a:t>7</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marL="0" lvl="0" indent="0" algn="l" hangingPunct="1"/>
            <a:r>
              <a:rPr lang="en-AU" sz="2400" dirty="0">
                <a:latin typeface="Albany" pitchFamily="18"/>
                <a:cs typeface="Tahoma" pitchFamily="2"/>
              </a:rPr>
              <a:t>The events that he predicted weren’t just the downfall of the </a:t>
            </a:r>
            <a:r>
              <a:rPr lang="en-AU" sz="2400" dirty="0" smtClean="0">
                <a:latin typeface="Albany" pitchFamily="18"/>
                <a:cs typeface="Tahoma" pitchFamily="2"/>
              </a:rPr>
              <a:t>Ottoman </a:t>
            </a:r>
            <a:r>
              <a:rPr lang="en-AU" sz="2400" dirty="0">
                <a:latin typeface="Albany" pitchFamily="18"/>
                <a:cs typeface="Tahoma" pitchFamily="2"/>
              </a:rPr>
              <a:t>empire. All of those events were predicted to happen on August 11th 1840  </a:t>
            </a:r>
            <a:r>
              <a:rPr lang="en-AU" sz="1200" i="1" dirty="0">
                <a:solidFill>
                  <a:srgbClr val="000000"/>
                </a:solidFill>
                <a:latin typeface="+mn-lt" pitchFamily="18"/>
                <a:ea typeface="+mn-ea" pitchFamily="2"/>
                <a:cs typeface="+mn-cs" pitchFamily="2"/>
              </a:rPr>
              <a:t>We need to ask ourselves. Is this what Ellen White was referring to when she said that the  “event exactly fulfilled the prediction.” </a:t>
            </a:r>
            <a:r>
              <a:rPr lang="en-AU" sz="1200" i="1" dirty="0" smtClean="0">
                <a:solidFill>
                  <a:srgbClr val="000000"/>
                </a:solidFill>
                <a:latin typeface="+mn-lt" pitchFamily="18"/>
                <a:ea typeface="+mn-ea" pitchFamily="2"/>
                <a:cs typeface="+mn-cs" pitchFamily="2"/>
              </a:rPr>
              <a:t>I </a:t>
            </a:r>
            <a:r>
              <a:rPr lang="en-AU" sz="1200" i="1" dirty="0">
                <a:solidFill>
                  <a:srgbClr val="000000"/>
                </a:solidFill>
                <a:latin typeface="+mn-lt" pitchFamily="18"/>
                <a:ea typeface="+mn-ea" pitchFamily="2"/>
                <a:cs typeface="+mn-cs" pitchFamily="2"/>
              </a:rPr>
              <a:t>believe that God allowed this to happen. The Millerite understanding on prophecy was not 100 % correct and we are told that God held his hand over some mistakes in their understanding, and this is a pretty big one. I do not for one moment think that Ellen White was giving us a divine inspired endorsement of Josiah </a:t>
            </a:r>
            <a:r>
              <a:rPr lang="en-AU" sz="1200" i="1" dirty="0" err="1">
                <a:solidFill>
                  <a:srgbClr val="000000"/>
                </a:solidFill>
                <a:latin typeface="+mn-lt" pitchFamily="18"/>
                <a:ea typeface="+mn-ea" pitchFamily="2"/>
                <a:cs typeface="+mn-cs" pitchFamily="2"/>
              </a:rPr>
              <a:t>Litch’s</a:t>
            </a:r>
            <a:r>
              <a:rPr lang="en-AU" sz="1200" i="1" dirty="0">
                <a:solidFill>
                  <a:srgbClr val="000000"/>
                </a:solidFill>
                <a:latin typeface="+mn-lt" pitchFamily="18"/>
                <a:ea typeface="+mn-ea" pitchFamily="2"/>
                <a:cs typeface="+mn-cs" pitchFamily="2"/>
              </a:rPr>
              <a:t> prophetic interpretation.  She did no more than simply recount this incident involving Josiah </a:t>
            </a:r>
            <a:r>
              <a:rPr lang="en-AU" sz="1200" i="1" dirty="0" err="1">
                <a:solidFill>
                  <a:srgbClr val="000000"/>
                </a:solidFill>
                <a:latin typeface="+mn-lt" pitchFamily="18"/>
                <a:ea typeface="+mn-ea" pitchFamily="2"/>
                <a:cs typeface="+mn-cs" pitchFamily="2"/>
              </a:rPr>
              <a:t>Litch</a:t>
            </a:r>
            <a:r>
              <a:rPr lang="en-AU" sz="1200" i="1" dirty="0">
                <a:solidFill>
                  <a:srgbClr val="000000"/>
                </a:solidFill>
                <a:latin typeface="+mn-lt" pitchFamily="18"/>
                <a:ea typeface="+mn-ea" pitchFamily="2"/>
                <a:cs typeface="+mn-cs" pitchFamily="2"/>
              </a:rPr>
              <a:t> that occurred during that time</a:t>
            </a:r>
            <a:r>
              <a:rPr lang="en-AU" sz="1200" i="1" dirty="0" smtClean="0">
                <a:solidFill>
                  <a:srgbClr val="000000"/>
                </a:solidFill>
                <a:latin typeface="+mn-lt" pitchFamily="18"/>
                <a:ea typeface="+mn-ea" pitchFamily="2"/>
                <a:cs typeface="+mn-cs" pitchFamily="2"/>
              </a:rPr>
              <a:t>. </a:t>
            </a:r>
          </a:p>
          <a:p>
            <a:pPr marL="0" lvl="0" indent="0" algn="l" hangingPunct="1"/>
            <a:endParaRPr lang="en-AU" sz="1200" i="1" dirty="0" smtClean="0">
              <a:solidFill>
                <a:srgbClr val="000000"/>
              </a:solidFill>
              <a:latin typeface="+mn-lt" pitchFamily="18"/>
              <a:ea typeface="+mn-ea" pitchFamily="2"/>
              <a:cs typeface="+mn-cs" pitchFamily="2"/>
            </a:endParaRPr>
          </a:p>
          <a:p>
            <a:pPr marL="0" lvl="0" indent="0" algn="l" hangingPunct="1"/>
            <a:r>
              <a:rPr lang="en-AU" sz="1200" i="1" dirty="0" smtClean="0">
                <a:solidFill>
                  <a:srgbClr val="000000"/>
                </a:solidFill>
                <a:latin typeface="+mn-lt" pitchFamily="18"/>
                <a:ea typeface="+mn-ea" pitchFamily="2"/>
                <a:cs typeface="+mn-cs" pitchFamily="2"/>
              </a:rPr>
              <a:t>Now lets carry</a:t>
            </a:r>
            <a:r>
              <a:rPr lang="en-AU" sz="1200" i="1" baseline="0" dirty="0" smtClean="0">
                <a:solidFill>
                  <a:srgbClr val="000000"/>
                </a:solidFill>
                <a:latin typeface="+mn-lt" pitchFamily="18"/>
                <a:ea typeface="+mn-ea" pitchFamily="2"/>
                <a:cs typeface="+mn-cs" pitchFamily="2"/>
              </a:rPr>
              <a:t> on with </a:t>
            </a:r>
            <a:r>
              <a:rPr lang="en-AU" sz="1200" i="1" baseline="0" dirty="0" err="1" smtClean="0">
                <a:solidFill>
                  <a:srgbClr val="000000"/>
                </a:solidFill>
                <a:latin typeface="+mn-lt" pitchFamily="18"/>
                <a:ea typeface="+mn-ea" pitchFamily="2"/>
                <a:cs typeface="+mn-cs" pitchFamily="2"/>
              </a:rPr>
              <a:t>Litch’s</a:t>
            </a:r>
            <a:r>
              <a:rPr lang="en-AU" sz="1200" i="1" baseline="0" dirty="0" smtClean="0">
                <a:solidFill>
                  <a:srgbClr val="000000"/>
                </a:solidFill>
                <a:latin typeface="+mn-lt" pitchFamily="18"/>
                <a:ea typeface="+mn-ea" pitchFamily="2"/>
                <a:cs typeface="+mn-cs" pitchFamily="2"/>
              </a:rPr>
              <a:t> statement…</a:t>
            </a:r>
            <a:endParaRPr lang="en-AU" sz="1200" i="1" dirty="0">
              <a:solidFill>
                <a:srgbClr val="000000"/>
              </a:solidFill>
              <a:latin typeface="+mn-lt" pitchFamily="18"/>
              <a:ea typeface="+mn-ea" pitchFamily="2"/>
              <a:cs typeface="+mn-cs" pitchFamily="2"/>
            </a:endParaRPr>
          </a:p>
          <a:p>
            <a:pPr marL="0" lvl="0" indent="0" algn="l" hangingPunct="1"/>
            <a:endParaRPr lang="en-AU" sz="1200" dirty="0">
              <a:solidFill>
                <a:srgbClr val="000000"/>
              </a:solidFill>
              <a:latin typeface="+mn-lt" pitchFamily="18"/>
              <a:ea typeface="+mn-ea" pitchFamily="2"/>
              <a:cs typeface="+mn-cs" pitchFamily="2"/>
            </a:endParaRPr>
          </a:p>
        </p:txBody>
      </p:sp>
    </p:spTree>
    <p:extLst>
      <p:ext uri="{BB962C8B-B14F-4D97-AF65-F5344CB8AC3E}">
        <p14:creationId xmlns:p14="http://schemas.microsoft.com/office/powerpoint/2010/main" val="718821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59409106-9E08-466B-9F32-9AE1DD8A0242}" type="slidenum">
              <a:t>8</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7E8F0B69-548B-4A68-878B-034C3360595C}" type="slidenum">
              <a:t>8</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lvl="0"/>
            <a:r>
              <a:rPr lang="en-AU" sz="2400" dirty="0">
                <a:latin typeface="Albany" pitchFamily="18"/>
                <a:cs typeface="Tahoma" pitchFamily="2"/>
              </a:rPr>
              <a:t>Remember this was written on August 1st </a:t>
            </a:r>
            <a:r>
              <a:rPr lang="en-AU" sz="2400" dirty="0" smtClean="0">
                <a:latin typeface="Albany" pitchFamily="18"/>
                <a:cs typeface="Tahoma" pitchFamily="2"/>
              </a:rPr>
              <a:t>1840. The </a:t>
            </a:r>
            <a:r>
              <a:rPr lang="en-AU" sz="2400" dirty="0">
                <a:latin typeface="Albany" pitchFamily="18"/>
                <a:cs typeface="Tahoma" pitchFamily="2"/>
              </a:rPr>
              <a:t>way that history has been presented we are led to believe that Josiah </a:t>
            </a:r>
            <a:r>
              <a:rPr lang="en-AU" sz="2400" dirty="0" err="1">
                <a:latin typeface="Albany" pitchFamily="18"/>
                <a:cs typeface="Tahoma" pitchFamily="2"/>
              </a:rPr>
              <a:t>Litch</a:t>
            </a:r>
            <a:r>
              <a:rPr lang="en-AU" sz="2400" dirty="0">
                <a:latin typeface="Albany" pitchFamily="18"/>
                <a:cs typeface="Tahoma" pitchFamily="2"/>
              </a:rPr>
              <a:t> was confident putting his neck on the line but he here is giving himself a back door to escape from in case nothing happened on that day. Allowing himself a number of months calculated error.</a:t>
            </a:r>
          </a:p>
          <a:p>
            <a:pPr lvl="0"/>
            <a:r>
              <a:rPr lang="en-AU" sz="1200" i="1" dirty="0">
                <a:solidFill>
                  <a:srgbClr val="000000"/>
                </a:solidFill>
                <a:latin typeface="+mn-lt" pitchFamily="18"/>
                <a:ea typeface="+mn-ea" pitchFamily="2"/>
                <a:cs typeface="+mn-cs" pitchFamily="2"/>
              </a:rPr>
              <a:t>Here he is saying that there is no positive evidence to prove that the dates he is using are correct. This reference is to the date July 27th  1299 which was used as the beginning date for the beginning of the </a:t>
            </a:r>
            <a:r>
              <a:rPr lang="en-AU" sz="1200" i="1" dirty="0" smtClean="0">
                <a:solidFill>
                  <a:srgbClr val="000000"/>
                </a:solidFill>
                <a:latin typeface="+mn-lt" pitchFamily="18"/>
                <a:ea typeface="+mn-ea" pitchFamily="2"/>
                <a:cs typeface="+mn-cs" pitchFamily="2"/>
              </a:rPr>
              <a:t>Ottoman </a:t>
            </a:r>
            <a:r>
              <a:rPr lang="en-AU" sz="1200" i="1" dirty="0">
                <a:solidFill>
                  <a:srgbClr val="000000"/>
                </a:solidFill>
                <a:latin typeface="+mn-lt" pitchFamily="18"/>
                <a:ea typeface="+mn-ea" pitchFamily="2"/>
                <a:cs typeface="+mn-cs" pitchFamily="2"/>
              </a:rPr>
              <a:t>empire. In 1838 he said it was a most remarkable prophecy even determining down to not just years but days. Two years later on August 1st he has some doubts. Even so he pushed </a:t>
            </a:r>
            <a:r>
              <a:rPr lang="en-AU" sz="1200" i="1" dirty="0" smtClean="0">
                <a:solidFill>
                  <a:srgbClr val="000000"/>
                </a:solidFill>
                <a:latin typeface="+mn-lt" pitchFamily="18"/>
                <a:ea typeface="+mn-ea" pitchFamily="2"/>
                <a:cs typeface="+mn-cs" pitchFamily="2"/>
              </a:rPr>
              <a:t>on, </a:t>
            </a:r>
            <a:r>
              <a:rPr lang="en-AU" sz="1200" i="1" dirty="0">
                <a:solidFill>
                  <a:srgbClr val="000000"/>
                </a:solidFill>
                <a:latin typeface="+mn-lt" pitchFamily="18"/>
                <a:ea typeface="+mn-ea" pitchFamily="2"/>
                <a:cs typeface="+mn-cs" pitchFamily="2"/>
              </a:rPr>
              <a:t>confident that his prediction would be true.</a:t>
            </a:r>
          </a:p>
        </p:txBody>
      </p:sp>
    </p:spTree>
    <p:extLst>
      <p:ext uri="{BB962C8B-B14F-4D97-AF65-F5344CB8AC3E}">
        <p14:creationId xmlns:p14="http://schemas.microsoft.com/office/powerpoint/2010/main" val="388035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ph type="sldNum" sz="quarter" idx="8"/>
          </p:nvPr>
        </p:nvSpPr>
        <p:spPr>
          <a:xfrm>
            <a:off x="3884759" y="8685360"/>
            <a:ext cx="2971440" cy="456839"/>
          </a:xfrm>
        </p:spPr>
        <p:txBody>
          <a:bodyPr wrap="square" lIns="90000" tIns="45000" rIns="90000" bIns="45000" anchor="t"/>
          <a:lstStyle/>
          <a:p>
            <a:pPr lvl="0" algn="l" hangingPunct="1"/>
            <a:fld id="{9FFE3BE7-3EA8-4538-A526-F2DD73FEEAB1}" type="slidenum">
              <a:t>9</a:t>
            </a:fld>
            <a:endParaRPr lang="en-AU" sz="1800">
              <a:solidFill>
                <a:srgbClr val="000000"/>
              </a:solidFill>
              <a:latin typeface="+mn-lt" pitchFamily="18"/>
              <a:ea typeface="+mn-ea" pitchFamily="2"/>
              <a:cs typeface="+mn-cs" pitchFamily="2"/>
            </a:endParaRPr>
          </a:p>
        </p:txBody>
      </p:sp>
      <p:sp>
        <p:nvSpPr>
          <p:cNvPr id="8" name="Slide Number Placeholder 6"/>
          <p:cNvSpPr txBox="1">
            <a:spLocks noGrp="1"/>
          </p:cNvSpPr>
          <p:nvPr>
            <p:ph type="sldNum" sz="quarter" idx="5"/>
          </p:nvPr>
        </p:nvSpPr>
        <p:spPr>
          <a:ln/>
        </p:spPr>
        <p:txBody>
          <a:bodyPr lIns="0" tIns="0" rIns="0" bIns="0" anchor="b" anchorCtr="0">
            <a:noAutofit/>
          </a:bodyPr>
          <a:lstStyle/>
          <a:p>
            <a:pPr lvl="0"/>
            <a:fld id="{F5A0DD60-49FE-4D4E-B912-F0B0E3BBFA43}" type="slidenum">
              <a:t>9</a:t>
            </a:fld>
            <a:endParaRPr lang="en-AU"/>
          </a:p>
        </p:txBody>
      </p:sp>
      <p:sp>
        <p:nvSpPr>
          <p:cNvPr id="2" name="Slide Image Placeholder 1"/>
          <p:cNvSpPr>
            <a:spLocks noGrp="1" noRot="1" noChangeAspect="1" noResize="1"/>
          </p:cNvSpPr>
          <p:nvPr>
            <p:ph type="sldImg"/>
          </p:nvPr>
        </p:nvSpPr>
        <p:spPr>
          <a:xfrm>
            <a:off x="1143000" y="685800"/>
            <a:ext cx="4572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040" cy="4114440"/>
          </a:xfrm>
        </p:spPr>
        <p:txBody>
          <a:bodyPr wrap="square" lIns="90000" tIns="45000" rIns="90000" bIns="45000" anchor="t">
            <a:noAutofit/>
          </a:bodyPr>
          <a:lstStyle/>
          <a:p>
            <a:pPr marL="0" lvl="0" indent="0" algn="l" hangingPunct="1"/>
            <a:r>
              <a:rPr lang="en-AU" sz="1200" dirty="0">
                <a:solidFill>
                  <a:srgbClr val="000000"/>
                </a:solidFill>
                <a:latin typeface="+mn-lt" pitchFamily="18"/>
                <a:ea typeface="+mn-ea" pitchFamily="2"/>
                <a:cs typeface="+mn-cs" pitchFamily="2"/>
              </a:rPr>
              <a:t>August </a:t>
            </a:r>
            <a:r>
              <a:rPr lang="en-AU" sz="1200" dirty="0" smtClean="0">
                <a:solidFill>
                  <a:srgbClr val="000000"/>
                </a:solidFill>
                <a:latin typeface="+mn-lt" pitchFamily="18"/>
                <a:ea typeface="+mn-ea" pitchFamily="2"/>
                <a:cs typeface="+mn-cs" pitchFamily="2"/>
              </a:rPr>
              <a:t>11 </a:t>
            </a:r>
            <a:r>
              <a:rPr lang="en-AU" sz="1200" dirty="0">
                <a:solidFill>
                  <a:srgbClr val="000000"/>
                </a:solidFill>
                <a:latin typeface="+mn-lt" pitchFamily="18"/>
                <a:ea typeface="+mn-ea" pitchFamily="2"/>
                <a:cs typeface="+mn-cs" pitchFamily="2"/>
              </a:rPr>
              <a:t>came and went. There is no evidence that Turkey fell, and there was no evidence that probation had </a:t>
            </a:r>
            <a:r>
              <a:rPr lang="en-AU" sz="1200" dirty="0" smtClean="0">
                <a:solidFill>
                  <a:srgbClr val="000000"/>
                </a:solidFill>
                <a:latin typeface="+mn-lt" pitchFamily="18"/>
                <a:ea typeface="+mn-ea" pitchFamily="2"/>
                <a:cs typeface="+mn-cs" pitchFamily="2"/>
              </a:rPr>
              <a:t>closed</a:t>
            </a:r>
            <a:r>
              <a:rPr lang="en-AU" sz="1200" baseline="0" dirty="0" smtClean="0">
                <a:solidFill>
                  <a:srgbClr val="000000"/>
                </a:solidFill>
                <a:latin typeface="+mn-lt" pitchFamily="18"/>
                <a:ea typeface="+mn-ea" pitchFamily="2"/>
                <a:cs typeface="+mn-cs" pitchFamily="2"/>
              </a:rPr>
              <a:t> and t</a:t>
            </a:r>
            <a:r>
              <a:rPr lang="en-AU" sz="1200" dirty="0" smtClean="0">
                <a:solidFill>
                  <a:srgbClr val="000000"/>
                </a:solidFill>
                <a:latin typeface="+mn-lt" pitchFamily="18"/>
                <a:ea typeface="+mn-ea" pitchFamily="2"/>
                <a:cs typeface="+mn-cs" pitchFamily="2"/>
              </a:rPr>
              <a:t>he </a:t>
            </a:r>
            <a:r>
              <a:rPr lang="en-AU" sz="1200" dirty="0">
                <a:solidFill>
                  <a:srgbClr val="000000"/>
                </a:solidFill>
                <a:latin typeface="+mn-lt" pitchFamily="18"/>
                <a:ea typeface="+mn-ea" pitchFamily="2"/>
                <a:cs typeface="+mn-cs" pitchFamily="2"/>
              </a:rPr>
              <a:t>issues were not </a:t>
            </a:r>
            <a:r>
              <a:rPr lang="en-AU" sz="1200" dirty="0" smtClean="0">
                <a:solidFill>
                  <a:srgbClr val="000000"/>
                </a:solidFill>
                <a:latin typeface="+mn-lt" pitchFamily="18"/>
                <a:ea typeface="+mn-ea" pitchFamily="2"/>
                <a:cs typeface="+mn-cs" pitchFamily="2"/>
              </a:rPr>
              <a:t>addressed</a:t>
            </a:r>
            <a:r>
              <a:rPr lang="en-AU" sz="1200" baseline="0" dirty="0" smtClean="0">
                <a:solidFill>
                  <a:srgbClr val="000000"/>
                </a:solidFill>
                <a:latin typeface="+mn-lt" pitchFamily="18"/>
                <a:ea typeface="+mn-ea" pitchFamily="2"/>
                <a:cs typeface="+mn-cs" pitchFamily="2"/>
              </a:rPr>
              <a:t> for nearly 3 months until the </a:t>
            </a:r>
            <a:r>
              <a:rPr lang="en-AU" sz="1200" dirty="0" smtClean="0">
                <a:solidFill>
                  <a:srgbClr val="000000"/>
                </a:solidFill>
                <a:latin typeface="+mn-lt" pitchFamily="18"/>
                <a:ea typeface="+mn-ea" pitchFamily="2"/>
                <a:cs typeface="+mn-cs" pitchFamily="2"/>
              </a:rPr>
              <a:t> November </a:t>
            </a:r>
            <a:r>
              <a:rPr lang="en-AU" sz="1200" dirty="0">
                <a:solidFill>
                  <a:srgbClr val="000000"/>
                </a:solidFill>
                <a:latin typeface="+mn-lt" pitchFamily="18"/>
                <a:ea typeface="+mn-ea" pitchFamily="2"/>
                <a:cs typeface="+mn-cs" pitchFamily="2"/>
              </a:rPr>
              <a:t>Signs of the </a:t>
            </a:r>
            <a:r>
              <a:rPr lang="en-AU" sz="1200" dirty="0" smtClean="0">
                <a:solidFill>
                  <a:srgbClr val="000000"/>
                </a:solidFill>
                <a:latin typeface="+mn-lt" pitchFamily="18"/>
                <a:ea typeface="+mn-ea" pitchFamily="2"/>
                <a:cs typeface="+mn-cs" pitchFamily="2"/>
              </a:rPr>
              <a:t>Times of that year.</a:t>
            </a:r>
            <a:endParaRPr lang="en-AU" sz="1200" dirty="0">
              <a:solidFill>
                <a:srgbClr val="000000"/>
              </a:solidFill>
              <a:latin typeface="+mn-lt" pitchFamily="18"/>
              <a:ea typeface="+mn-ea" pitchFamily="2"/>
              <a:cs typeface="+mn-cs" pitchFamily="2"/>
            </a:endParaRPr>
          </a:p>
          <a:p>
            <a:pPr marL="0" lvl="0" indent="0" algn="l" hangingPunct="1"/>
            <a:endParaRPr lang="en-AU" sz="1200" dirty="0">
              <a:solidFill>
                <a:srgbClr val="000000"/>
              </a:solidFill>
              <a:latin typeface="+mn-lt" pitchFamily="18"/>
              <a:ea typeface="+mn-ea" pitchFamily="2"/>
              <a:cs typeface="+mn-cs" pitchFamily="2"/>
            </a:endParaRPr>
          </a:p>
        </p:txBody>
      </p:sp>
    </p:spTree>
    <p:extLst>
      <p:ext uri="{BB962C8B-B14F-4D97-AF65-F5344CB8AC3E}">
        <p14:creationId xmlns:p14="http://schemas.microsoft.com/office/powerpoint/2010/main" val="412173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5661A896-DF5A-4E8A-9BED-D3C33D255BBB}" type="slidenum">
              <a:t>‹#›</a:t>
            </a:fld>
            <a:endParaRPr lang="en-AU"/>
          </a:p>
        </p:txBody>
      </p:sp>
    </p:spTree>
    <p:extLst>
      <p:ext uri="{BB962C8B-B14F-4D97-AF65-F5344CB8AC3E}">
        <p14:creationId xmlns:p14="http://schemas.microsoft.com/office/powerpoint/2010/main" val="991922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054C7ACA-1254-4933-8CFD-1E05ED92B16A}" type="slidenum">
              <a:t>‹#›</a:t>
            </a:fld>
            <a:endParaRPr lang="en-AU"/>
          </a:p>
        </p:txBody>
      </p:sp>
    </p:spTree>
    <p:extLst>
      <p:ext uri="{BB962C8B-B14F-4D97-AF65-F5344CB8AC3E}">
        <p14:creationId xmlns:p14="http://schemas.microsoft.com/office/powerpoint/2010/main" val="2767176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7400" cy="585787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3050"/>
            <a:ext cx="6019800"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A18FED07-3596-4389-B9DE-671A426BFECB}" type="slidenum">
              <a:t>‹#›</a:t>
            </a:fld>
            <a:endParaRPr lang="en-AU"/>
          </a:p>
        </p:txBody>
      </p:sp>
    </p:spTree>
    <p:extLst>
      <p:ext uri="{BB962C8B-B14F-4D97-AF65-F5344CB8AC3E}">
        <p14:creationId xmlns:p14="http://schemas.microsoft.com/office/powerpoint/2010/main" val="436765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4EC90B41-F0FB-45E7-8825-22F562C6E40F}" type="slidenum">
              <a:t>‹#›</a:t>
            </a:fld>
            <a:endParaRPr lang="en-AU"/>
          </a:p>
        </p:txBody>
      </p:sp>
    </p:spTree>
    <p:extLst>
      <p:ext uri="{BB962C8B-B14F-4D97-AF65-F5344CB8AC3E}">
        <p14:creationId xmlns:p14="http://schemas.microsoft.com/office/powerpoint/2010/main" val="2381489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E7808510-6726-4562-A72F-571AA5C1BCA8}" type="slidenum">
              <a:t>‹#›</a:t>
            </a:fld>
            <a:endParaRPr lang="en-AU"/>
          </a:p>
        </p:txBody>
      </p:sp>
    </p:spTree>
    <p:extLst>
      <p:ext uri="{BB962C8B-B14F-4D97-AF65-F5344CB8AC3E}">
        <p14:creationId xmlns:p14="http://schemas.microsoft.com/office/powerpoint/2010/main" val="2299181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4963"/>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4963"/>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pPr lvl="0"/>
            <a:endParaRPr lang="en-AU"/>
          </a:p>
        </p:txBody>
      </p:sp>
      <p:sp>
        <p:nvSpPr>
          <p:cNvPr id="6" name="Footer Placeholder 5"/>
          <p:cNvSpPr>
            <a:spLocks noGrp="1"/>
          </p:cNvSpPr>
          <p:nvPr>
            <p:ph type="ftr" sz="quarter" idx="11"/>
          </p:nvPr>
        </p:nvSpPr>
        <p:spPr/>
        <p:txBody>
          <a:bodyPr/>
          <a:lstStyle/>
          <a:p>
            <a:pPr lvl="0"/>
            <a:endParaRPr lang="en-AU"/>
          </a:p>
        </p:txBody>
      </p:sp>
      <p:sp>
        <p:nvSpPr>
          <p:cNvPr id="7" name="Slide Number Placeholder 6"/>
          <p:cNvSpPr>
            <a:spLocks noGrp="1"/>
          </p:cNvSpPr>
          <p:nvPr>
            <p:ph type="sldNum" sz="quarter" idx="12"/>
          </p:nvPr>
        </p:nvSpPr>
        <p:spPr/>
        <p:txBody>
          <a:bodyPr/>
          <a:lstStyle/>
          <a:p>
            <a:pPr lvl="0"/>
            <a:fld id="{91291E84-DCB3-4144-80B8-E3DADB8B1F49}" type="slidenum">
              <a:t>‹#›</a:t>
            </a:fld>
            <a:endParaRPr lang="en-AU"/>
          </a:p>
        </p:txBody>
      </p:sp>
    </p:spTree>
    <p:extLst>
      <p:ext uri="{BB962C8B-B14F-4D97-AF65-F5344CB8AC3E}">
        <p14:creationId xmlns:p14="http://schemas.microsoft.com/office/powerpoint/2010/main" val="3114940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pPr lvl="0"/>
            <a:endParaRPr lang="en-AU"/>
          </a:p>
        </p:txBody>
      </p:sp>
      <p:sp>
        <p:nvSpPr>
          <p:cNvPr id="8" name="Footer Placeholder 7"/>
          <p:cNvSpPr>
            <a:spLocks noGrp="1"/>
          </p:cNvSpPr>
          <p:nvPr>
            <p:ph type="ftr" sz="quarter" idx="11"/>
          </p:nvPr>
        </p:nvSpPr>
        <p:spPr/>
        <p:txBody>
          <a:bodyPr/>
          <a:lstStyle/>
          <a:p>
            <a:pPr lvl="0"/>
            <a:endParaRPr lang="en-AU"/>
          </a:p>
        </p:txBody>
      </p:sp>
      <p:sp>
        <p:nvSpPr>
          <p:cNvPr id="9" name="Slide Number Placeholder 8"/>
          <p:cNvSpPr>
            <a:spLocks noGrp="1"/>
          </p:cNvSpPr>
          <p:nvPr>
            <p:ph type="sldNum" sz="quarter" idx="12"/>
          </p:nvPr>
        </p:nvSpPr>
        <p:spPr/>
        <p:txBody>
          <a:bodyPr/>
          <a:lstStyle/>
          <a:p>
            <a:pPr lvl="0"/>
            <a:fld id="{DF0C85CA-DBBC-4594-AAFB-C90398C740A7}" type="slidenum">
              <a:t>‹#›</a:t>
            </a:fld>
            <a:endParaRPr lang="en-AU"/>
          </a:p>
        </p:txBody>
      </p:sp>
    </p:spTree>
    <p:extLst>
      <p:ext uri="{BB962C8B-B14F-4D97-AF65-F5344CB8AC3E}">
        <p14:creationId xmlns:p14="http://schemas.microsoft.com/office/powerpoint/2010/main" val="4208769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lvl="0"/>
            <a:endParaRPr lang="en-AU"/>
          </a:p>
        </p:txBody>
      </p:sp>
      <p:sp>
        <p:nvSpPr>
          <p:cNvPr id="4" name="Footer Placeholder 3"/>
          <p:cNvSpPr>
            <a:spLocks noGrp="1"/>
          </p:cNvSpPr>
          <p:nvPr>
            <p:ph type="ftr" sz="quarter" idx="11"/>
          </p:nvPr>
        </p:nvSpPr>
        <p:spPr/>
        <p:txBody>
          <a:bodyPr/>
          <a:lstStyle/>
          <a:p>
            <a:pPr lvl="0"/>
            <a:endParaRPr lang="en-AU"/>
          </a:p>
        </p:txBody>
      </p:sp>
      <p:sp>
        <p:nvSpPr>
          <p:cNvPr id="5" name="Slide Number Placeholder 4"/>
          <p:cNvSpPr>
            <a:spLocks noGrp="1"/>
          </p:cNvSpPr>
          <p:nvPr>
            <p:ph type="sldNum" sz="quarter" idx="12"/>
          </p:nvPr>
        </p:nvSpPr>
        <p:spPr/>
        <p:txBody>
          <a:bodyPr/>
          <a:lstStyle/>
          <a:p>
            <a:pPr lvl="0"/>
            <a:fld id="{0774385B-97A3-4CA4-8D1B-62ED267B5A74}" type="slidenum">
              <a:t>‹#›</a:t>
            </a:fld>
            <a:endParaRPr lang="en-AU"/>
          </a:p>
        </p:txBody>
      </p:sp>
    </p:spTree>
    <p:extLst>
      <p:ext uri="{BB962C8B-B14F-4D97-AF65-F5344CB8AC3E}">
        <p14:creationId xmlns:p14="http://schemas.microsoft.com/office/powerpoint/2010/main" val="642847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AU"/>
          </a:p>
        </p:txBody>
      </p:sp>
      <p:sp>
        <p:nvSpPr>
          <p:cNvPr id="3" name="Footer Placeholder 2"/>
          <p:cNvSpPr>
            <a:spLocks noGrp="1"/>
          </p:cNvSpPr>
          <p:nvPr>
            <p:ph type="ftr" sz="quarter" idx="11"/>
          </p:nvPr>
        </p:nvSpPr>
        <p:spPr/>
        <p:txBody>
          <a:bodyPr/>
          <a:lstStyle/>
          <a:p>
            <a:pPr lvl="0"/>
            <a:endParaRPr lang="en-AU"/>
          </a:p>
        </p:txBody>
      </p:sp>
      <p:sp>
        <p:nvSpPr>
          <p:cNvPr id="4" name="Slide Number Placeholder 3"/>
          <p:cNvSpPr>
            <a:spLocks noGrp="1"/>
          </p:cNvSpPr>
          <p:nvPr>
            <p:ph type="sldNum" sz="quarter" idx="12"/>
          </p:nvPr>
        </p:nvSpPr>
        <p:spPr/>
        <p:txBody>
          <a:bodyPr/>
          <a:lstStyle/>
          <a:p>
            <a:pPr lvl="0"/>
            <a:fld id="{C9333E10-D675-4801-BCDF-9D1D0D8AFEB5}" type="slidenum">
              <a:t>‹#›</a:t>
            </a:fld>
            <a:endParaRPr lang="en-AU"/>
          </a:p>
        </p:txBody>
      </p:sp>
    </p:spTree>
    <p:extLst>
      <p:ext uri="{BB962C8B-B14F-4D97-AF65-F5344CB8AC3E}">
        <p14:creationId xmlns:p14="http://schemas.microsoft.com/office/powerpoint/2010/main" val="1870199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AU"/>
          </a:p>
        </p:txBody>
      </p:sp>
      <p:sp>
        <p:nvSpPr>
          <p:cNvPr id="6" name="Footer Placeholder 5"/>
          <p:cNvSpPr>
            <a:spLocks noGrp="1"/>
          </p:cNvSpPr>
          <p:nvPr>
            <p:ph type="ftr" sz="quarter" idx="11"/>
          </p:nvPr>
        </p:nvSpPr>
        <p:spPr/>
        <p:txBody>
          <a:bodyPr/>
          <a:lstStyle/>
          <a:p>
            <a:pPr lvl="0"/>
            <a:endParaRPr lang="en-AU"/>
          </a:p>
        </p:txBody>
      </p:sp>
      <p:sp>
        <p:nvSpPr>
          <p:cNvPr id="7" name="Slide Number Placeholder 6"/>
          <p:cNvSpPr>
            <a:spLocks noGrp="1"/>
          </p:cNvSpPr>
          <p:nvPr>
            <p:ph type="sldNum" sz="quarter" idx="12"/>
          </p:nvPr>
        </p:nvSpPr>
        <p:spPr/>
        <p:txBody>
          <a:bodyPr/>
          <a:lstStyle/>
          <a:p>
            <a:pPr lvl="0"/>
            <a:fld id="{D3D5CFFA-A3B9-4648-9AA9-8F0DA04BEFEF}" type="slidenum">
              <a:t>‹#›</a:t>
            </a:fld>
            <a:endParaRPr lang="en-AU"/>
          </a:p>
        </p:txBody>
      </p:sp>
    </p:spTree>
    <p:extLst>
      <p:ext uri="{BB962C8B-B14F-4D97-AF65-F5344CB8AC3E}">
        <p14:creationId xmlns:p14="http://schemas.microsoft.com/office/powerpoint/2010/main" val="640402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AU"/>
          </a:p>
        </p:txBody>
      </p:sp>
      <p:sp>
        <p:nvSpPr>
          <p:cNvPr id="6" name="Footer Placeholder 5"/>
          <p:cNvSpPr>
            <a:spLocks noGrp="1"/>
          </p:cNvSpPr>
          <p:nvPr>
            <p:ph type="ftr" sz="quarter" idx="11"/>
          </p:nvPr>
        </p:nvSpPr>
        <p:spPr/>
        <p:txBody>
          <a:bodyPr/>
          <a:lstStyle/>
          <a:p>
            <a:pPr lvl="0"/>
            <a:endParaRPr lang="en-AU"/>
          </a:p>
        </p:txBody>
      </p:sp>
      <p:sp>
        <p:nvSpPr>
          <p:cNvPr id="7" name="Slide Number Placeholder 6"/>
          <p:cNvSpPr>
            <a:spLocks noGrp="1"/>
          </p:cNvSpPr>
          <p:nvPr>
            <p:ph type="sldNum" sz="quarter" idx="12"/>
          </p:nvPr>
        </p:nvSpPr>
        <p:spPr/>
        <p:txBody>
          <a:bodyPr/>
          <a:lstStyle/>
          <a:p>
            <a:pPr lvl="0"/>
            <a:fld id="{23626FC9-BEC7-4062-A194-36D5F0B479CA}" type="slidenum">
              <a:t>‹#›</a:t>
            </a:fld>
            <a:endParaRPr lang="en-AU"/>
          </a:p>
        </p:txBody>
      </p:sp>
    </p:spTree>
    <p:extLst>
      <p:ext uri="{BB962C8B-B14F-4D97-AF65-F5344CB8AC3E}">
        <p14:creationId xmlns:p14="http://schemas.microsoft.com/office/powerpoint/2010/main" val="3483584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3240"/>
            <a:ext cx="8229240" cy="1144800"/>
          </a:xfrm>
          <a:prstGeom prst="rect">
            <a:avLst/>
          </a:prstGeom>
          <a:noFill/>
          <a:ln>
            <a:noFill/>
          </a:ln>
        </p:spPr>
        <p:txBody>
          <a:bodyPr lIns="0" tIns="0" rIns="0" bIns="0" anchor="ctr"/>
          <a:lstStyle/>
          <a:p>
            <a:endParaRPr lang="en-AU"/>
          </a:p>
        </p:txBody>
      </p:sp>
      <p:sp>
        <p:nvSpPr>
          <p:cNvPr id="3" name="Text Placeholder 2"/>
          <p:cNvSpPr txBox="1">
            <a:spLocks noGrp="1"/>
          </p:cNvSpPr>
          <p:nvPr>
            <p:ph type="body" idx="1"/>
          </p:nvPr>
        </p:nvSpPr>
        <p:spPr>
          <a:xfrm>
            <a:off x="457200" y="1604520"/>
            <a:ext cx="8229240" cy="4525920"/>
          </a:xfrm>
          <a:prstGeom prst="rect">
            <a:avLst/>
          </a:prstGeom>
          <a:noFill/>
          <a:ln>
            <a:noFill/>
          </a:ln>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txBox="1">
            <a:spLocks noGrp="1"/>
          </p:cNvSpPr>
          <p:nvPr>
            <p:ph type="dt" sz="half" idx="2"/>
          </p:nvPr>
        </p:nvSpPr>
        <p:spPr>
          <a:xfrm>
            <a:off x="457200" y="6247440"/>
            <a:ext cx="2130120" cy="473040"/>
          </a:xfrm>
          <a:prstGeom prst="rect">
            <a:avLst/>
          </a:prstGeom>
          <a:noFill/>
          <a:ln>
            <a:noFill/>
          </a:ln>
        </p:spPr>
        <p:txBody>
          <a:bodyPr lIns="0" tIns="0" rIns="0" bIns="0">
            <a:noAutofit/>
          </a:bodyPr>
          <a:lstStyle>
            <a:lvl1pPr marL="0" marR="0" lvl="0" indent="0" rtl="0" hangingPunct="0">
              <a:buNone/>
              <a:tabLst/>
              <a:defRPr lang="en-AU" sz="1400">
                <a:solidFill>
                  <a:srgbClr val="FFFFFF"/>
                </a:solidFill>
                <a:latin typeface="Times New Roman" pitchFamily="18"/>
                <a:ea typeface="Lucida Sans Unicode" pitchFamily="2"/>
                <a:cs typeface="Tahoma" pitchFamily="2"/>
              </a:defRPr>
            </a:lvl1pPr>
          </a:lstStyle>
          <a:p>
            <a:pPr lvl="0"/>
            <a:endParaRPr lang="en-AU"/>
          </a:p>
        </p:txBody>
      </p:sp>
      <p:sp>
        <p:nvSpPr>
          <p:cNvPr id="5" name="Footer Placeholder 4"/>
          <p:cNvSpPr txBox="1">
            <a:spLocks noGrp="1"/>
          </p:cNvSpPr>
          <p:nvPr>
            <p:ph type="ftr" sz="quarter" idx="3"/>
          </p:nvPr>
        </p:nvSpPr>
        <p:spPr>
          <a:xfrm>
            <a:off x="3126960" y="6247440"/>
            <a:ext cx="2898360" cy="473040"/>
          </a:xfrm>
          <a:prstGeom prst="rect">
            <a:avLst/>
          </a:prstGeom>
          <a:noFill/>
          <a:ln>
            <a:noFill/>
          </a:ln>
        </p:spPr>
        <p:txBody>
          <a:bodyPr lIns="0" tIns="0" rIns="0" bIns="0">
            <a:noAutofit/>
          </a:bodyPr>
          <a:lstStyle>
            <a:lvl1pPr marL="0" marR="0" lvl="0" indent="0" algn="ctr" rtl="0" hangingPunct="0">
              <a:buNone/>
              <a:tabLst/>
              <a:defRPr lang="en-AU" sz="1400">
                <a:solidFill>
                  <a:srgbClr val="FFFFFF"/>
                </a:solidFill>
                <a:latin typeface="Times New Roman" pitchFamily="18"/>
                <a:ea typeface="Lucida Sans Unicode" pitchFamily="2"/>
                <a:cs typeface="Tahoma" pitchFamily="2"/>
              </a:defRPr>
            </a:lvl1pPr>
          </a:lstStyle>
          <a:p>
            <a:pPr lvl="0"/>
            <a:endParaRPr lang="en-AU"/>
          </a:p>
        </p:txBody>
      </p:sp>
      <p:sp>
        <p:nvSpPr>
          <p:cNvPr id="6" name="Slide Number Placeholder 5"/>
          <p:cNvSpPr txBox="1">
            <a:spLocks noGrp="1"/>
          </p:cNvSpPr>
          <p:nvPr>
            <p:ph type="sldNum" sz="quarter" idx="4"/>
          </p:nvPr>
        </p:nvSpPr>
        <p:spPr>
          <a:xfrm>
            <a:off x="6555960" y="6247440"/>
            <a:ext cx="2130120" cy="473040"/>
          </a:xfrm>
          <a:prstGeom prst="rect">
            <a:avLst/>
          </a:prstGeom>
          <a:noFill/>
          <a:ln>
            <a:noFill/>
          </a:ln>
        </p:spPr>
        <p:txBody>
          <a:bodyPr lIns="0" tIns="0" rIns="0" bIns="0">
            <a:noAutofit/>
          </a:bodyPr>
          <a:lstStyle>
            <a:lvl1pPr marL="0" marR="0" lvl="0" indent="0" algn="r" rtl="0" hangingPunct="0">
              <a:buNone/>
              <a:tabLst/>
              <a:defRPr lang="en-AU" sz="1400">
                <a:solidFill>
                  <a:srgbClr val="FFFFFF"/>
                </a:solidFill>
                <a:latin typeface="Times New Roman" pitchFamily="18"/>
                <a:ea typeface="Lucida Sans Unicode" pitchFamily="2"/>
                <a:cs typeface="Tahoma" pitchFamily="2"/>
              </a:defRPr>
            </a:lvl1pPr>
          </a:lstStyle>
          <a:p>
            <a:pPr lvl="0"/>
            <a:fld id="{6B8C147B-F96F-415F-8260-6037E25EAD13}" type="slidenum">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n-AU" sz="2650" b="0" i="0" u="none" strike="noStrike">
          <a:ln>
            <a:noFill/>
          </a:ln>
          <a:solidFill>
            <a:srgbClr val="FFFFFF"/>
          </a:solidFill>
          <a:latin typeface="Albany" pitchFamily="18"/>
          <a:cs typeface="Tahoma" pitchFamily="2"/>
        </a:defRPr>
      </a:lvl1pPr>
    </p:titleStyle>
    <p:bodyStyle>
      <a:lvl1pPr marL="0" marR="0" indent="0" rtl="0" hangingPunct="0">
        <a:spcBef>
          <a:spcPts val="0"/>
        </a:spcBef>
        <a:spcAft>
          <a:spcPts val="1162"/>
        </a:spcAft>
        <a:tabLst/>
        <a:defRPr lang="en-AU" sz="2630" b="0" i="0" u="none" strike="noStrike">
          <a:ln>
            <a:noFill/>
          </a:ln>
          <a:solidFill>
            <a:srgbClr val="FFFFFF"/>
          </a:solidFill>
          <a:latin typeface="Albany" pitchFamily="18"/>
          <a:cs typeface="Tahoma"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The sixth trumpet">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6600">
                <a:latin typeface="Franklin Gothic Book" pitchFamily="18"/>
              </a:rPr>
              <a:t>The sixth trumpet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2800" b="1" dirty="0">
                <a:latin typeface="Franklin Gothic Book" pitchFamily="18"/>
              </a:rPr>
              <a:t>SIGNS OF THE TIMES </a:t>
            </a:r>
            <a:r>
              <a:rPr lang="en-AU" sz="2800" dirty="0">
                <a:latin typeface="Franklin Gothic Book" pitchFamily="18"/>
              </a:rPr>
              <a:t/>
            </a:r>
            <a:br>
              <a:rPr lang="en-AU" sz="2800" dirty="0">
                <a:latin typeface="Franklin Gothic Book" pitchFamily="18"/>
              </a:rPr>
            </a:br>
            <a:r>
              <a:rPr lang="en-AU" sz="2800" b="1" dirty="0">
                <a:latin typeface="Franklin Gothic Book" pitchFamily="18"/>
              </a:rPr>
              <a:t>November 1 1840</a:t>
            </a:r>
            <a:r>
              <a:rPr lang="en-AU" sz="2800" dirty="0">
                <a:latin typeface="Franklin Gothic Book" pitchFamily="18"/>
              </a:rPr>
              <a:t/>
            </a:r>
            <a:br>
              <a:rPr lang="en-AU" sz="2800" dirty="0">
                <a:latin typeface="Franklin Gothic Book" pitchFamily="18"/>
              </a:rPr>
            </a:br>
            <a:r>
              <a:rPr lang="en-AU" sz="2800" dirty="0">
                <a:latin typeface="Franklin Gothic Book" pitchFamily="18"/>
              </a:rPr>
              <a:t>Mr Miller in his 8th lecture, makes the following remarks - "</a:t>
            </a:r>
            <a:r>
              <a:rPr lang="en-AU" sz="2800" b="1" u="sng" dirty="0">
                <a:solidFill>
                  <a:schemeClr val="accent4"/>
                </a:solidFill>
                <a:latin typeface="Franklin Gothic Book" pitchFamily="18"/>
              </a:rPr>
              <a:t>And whoever lives until the year 1839* </a:t>
            </a:r>
            <a:r>
              <a:rPr lang="en-AU" sz="2800" b="1" u="sng" dirty="0" err="1">
                <a:solidFill>
                  <a:schemeClr val="accent4"/>
                </a:solidFill>
                <a:latin typeface="Franklin Gothic Book" pitchFamily="18"/>
              </a:rPr>
              <a:t>wiII</a:t>
            </a:r>
            <a:r>
              <a:rPr lang="en-AU" sz="2800" b="1" u="sng" dirty="0">
                <a:solidFill>
                  <a:schemeClr val="accent4"/>
                </a:solidFill>
                <a:latin typeface="Franklin Gothic Book" pitchFamily="18"/>
              </a:rPr>
              <a:t> see the final dissolution of the Turkish empire, for then the sixth trumpet will have finished its sounding</a:t>
            </a:r>
            <a:r>
              <a:rPr lang="en-AU" sz="2800" dirty="0">
                <a:latin typeface="Franklin Gothic Book" pitchFamily="18"/>
              </a:rPr>
              <a:t>; which, if I am correct, </a:t>
            </a:r>
            <a:r>
              <a:rPr lang="en-AU" sz="2800" u="sng" dirty="0">
                <a:solidFill>
                  <a:schemeClr val="accent4"/>
                </a:solidFill>
                <a:latin typeface="Franklin Gothic Book" pitchFamily="18"/>
              </a:rPr>
              <a:t>will be the final overthrow of the Ottoman power. And then will the seventh trump and last woe begin</a:t>
            </a:r>
            <a:r>
              <a:rPr lang="en-AU" sz="2800" b="1" dirty="0">
                <a:latin typeface="Franklin Gothic Book" pitchFamily="18"/>
              </a:rPr>
              <a:t>,</a:t>
            </a:r>
            <a:r>
              <a:rPr lang="en-AU" sz="2800" dirty="0">
                <a:latin typeface="Franklin Gothic Book" pitchFamily="18"/>
              </a:rPr>
              <a:t> under which the kingdoms of the earth and else anti-</a:t>
            </a:r>
            <a:r>
              <a:rPr lang="en-AU" sz="2800" dirty="0" err="1">
                <a:latin typeface="Franklin Gothic Book" pitchFamily="18"/>
              </a:rPr>
              <a:t>christian</a:t>
            </a:r>
            <a:r>
              <a:rPr lang="en-AU" sz="2800" dirty="0">
                <a:latin typeface="Franklin Gothic Book" pitchFamily="18"/>
              </a:rPr>
              <a:t> beast will he destroyed, the powers of darkness chained, the world </a:t>
            </a:r>
            <a:r>
              <a:rPr lang="en-AU" sz="2800" i="1" dirty="0">
                <a:latin typeface="Franklin Gothic Book" pitchFamily="18"/>
              </a:rPr>
              <a:t>cleansed, </a:t>
            </a:r>
            <a:r>
              <a:rPr lang="en-AU" sz="2800" dirty="0">
                <a:latin typeface="Franklin Gothic Book" pitchFamily="18"/>
              </a:rPr>
              <a:t>and the church purified."</a:t>
            </a:r>
            <a:r>
              <a:rPr lang="en-AU" sz="2800" dirty="0">
                <a:solidFill>
                  <a:srgbClr val="69676D"/>
                </a:solidFill>
                <a:latin typeface="Franklin Gothic Book" pitchFamily="18"/>
              </a:rPr>
              <a:t/>
            </a:r>
            <a:br>
              <a:rPr lang="en-AU" sz="2800" dirty="0">
                <a:solidFill>
                  <a:srgbClr val="69676D"/>
                </a:solidFill>
                <a:latin typeface="Franklin Gothic Book" pitchFamily="18"/>
              </a:rPr>
            </a:br>
            <a:endParaRPr lang="en-AU" sz="2800" dirty="0">
              <a:solidFill>
                <a:srgbClr val="69676D"/>
              </a:solidFill>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309282" y="141194"/>
            <a:ext cx="8377158" cy="6182926"/>
          </a:xfrm>
        </p:spPr>
        <p:txBody>
          <a:bodyPr wrap="square" lIns="90000" tIns="45000" rIns="90000" bIns="45000" anchor="t">
            <a:noAutofit/>
          </a:bodyPr>
          <a:lstStyle/>
          <a:p>
            <a:pPr lvl="0" algn="l" hangingPunct="1"/>
            <a:r>
              <a:rPr lang="en-AU" sz="1200" b="1" dirty="0">
                <a:latin typeface="Franklin Gothic Book" pitchFamily="18"/>
              </a:rPr>
              <a:t>SIGNS OF THE TIMES </a:t>
            </a:r>
            <a:r>
              <a:rPr lang="en-AU" sz="1200" dirty="0">
                <a:latin typeface="Franklin Gothic Book" pitchFamily="18"/>
              </a:rPr>
              <a:t/>
            </a:r>
            <a:br>
              <a:rPr lang="en-AU" sz="1200" dirty="0">
                <a:latin typeface="Franklin Gothic Book" pitchFamily="18"/>
              </a:rPr>
            </a:br>
            <a:r>
              <a:rPr lang="en-AU" sz="1200" b="1" dirty="0">
                <a:latin typeface="Franklin Gothic Book" pitchFamily="18"/>
              </a:rPr>
              <a:t>November 1 </a:t>
            </a:r>
            <a:r>
              <a:rPr lang="en-AU" sz="1200" b="1" dirty="0" smtClean="0">
                <a:latin typeface="Franklin Gothic Book" pitchFamily="18"/>
              </a:rPr>
              <a:t>1840 (continued)</a:t>
            </a:r>
            <a:r>
              <a:rPr lang="en-AU" sz="2400" dirty="0">
                <a:latin typeface="Franklin Gothic Book" pitchFamily="18"/>
              </a:rPr>
              <a:t/>
            </a:r>
            <a:br>
              <a:rPr lang="en-AU" sz="2400" dirty="0">
                <a:latin typeface="Franklin Gothic Book" pitchFamily="18"/>
              </a:rPr>
            </a:br>
            <a:r>
              <a:rPr lang="en-AU" sz="2400" dirty="0" smtClean="0">
                <a:latin typeface="Franklin Gothic Book" pitchFamily="18"/>
              </a:rPr>
              <a:t>The </a:t>
            </a:r>
            <a:r>
              <a:rPr lang="en-AU" sz="2400" dirty="0">
                <a:latin typeface="Franklin Gothic Book" pitchFamily="18"/>
              </a:rPr>
              <a:t>following remarks of BRO. LITCH, on this question will be read with interest.</a:t>
            </a:r>
            <a:br>
              <a:rPr lang="en-AU" sz="2400" dirty="0">
                <a:latin typeface="Franklin Gothic Book" pitchFamily="18"/>
              </a:rPr>
            </a:br>
            <a:r>
              <a:rPr lang="en-AU" sz="2400" dirty="0">
                <a:latin typeface="Franklin Gothic Book" pitchFamily="18"/>
              </a:rPr>
              <a:t> DEAR BROTHER HIMES—I seize a few moments to say the news, from the east is most thrilling on the public mind, so far as I have opportunity of witnessing.</a:t>
            </a:r>
            <a:br>
              <a:rPr lang="en-AU" sz="2400" dirty="0">
                <a:latin typeface="Franklin Gothic Book" pitchFamily="18"/>
              </a:rPr>
            </a:br>
            <a:r>
              <a:rPr lang="en-AU" sz="2400" dirty="0">
                <a:latin typeface="Franklin Gothic Book" pitchFamily="18"/>
              </a:rPr>
              <a:t>  What a prospect ! </a:t>
            </a:r>
            <a:r>
              <a:rPr lang="en-AU" sz="2400" u="sng" dirty="0">
                <a:solidFill>
                  <a:schemeClr val="accent4"/>
                </a:solidFill>
                <a:latin typeface="Franklin Gothic Book" pitchFamily="18"/>
              </a:rPr>
              <a:t>nothing short of one universal blaze of war all over the old world can be anticipated. It must and will come, and for it the nations are mustering</a:t>
            </a:r>
            <a:r>
              <a:rPr lang="en-AU" sz="2400" dirty="0">
                <a:latin typeface="Franklin Gothic Book" pitchFamily="18"/>
              </a:rPr>
              <a:t>. Well, so be it…..</a:t>
            </a:r>
            <a:br>
              <a:rPr lang="en-AU" sz="2400" dirty="0">
                <a:latin typeface="Franklin Gothic Book" pitchFamily="18"/>
              </a:rPr>
            </a:br>
            <a:r>
              <a:rPr lang="en-AU" sz="2400" dirty="0">
                <a:latin typeface="Franklin Gothic Book" pitchFamily="18"/>
              </a:rPr>
              <a:t>   The world have, since the 11th of August, had a strong disposition to triumph, as though they were past all danger, and could give full scope to their opposition to the doctrine of Christ's near approach. But what will they say now ? </a:t>
            </a:r>
            <a:r>
              <a:rPr lang="en-AU" sz="2400" b="1" u="sng" dirty="0">
                <a:solidFill>
                  <a:schemeClr val="accent4"/>
                </a:solidFill>
                <a:latin typeface="Franklin Gothic Book" pitchFamily="18"/>
              </a:rPr>
              <a:t>The calculation on the prophetic periods of Revelation, 9th chapter, were, that they would end August 11th, and that up to that period the Ottoman power would stand; but that that time would seal its doom</a:t>
            </a:r>
            <a:r>
              <a:rPr lang="en-AU" sz="2400" dirty="0">
                <a:latin typeface="Franklin Gothic Book" pitchFamily="18"/>
              </a:rPr>
              <a:t>.</a:t>
            </a:r>
            <a:br>
              <a:rPr lang="en-AU" sz="2400" dirty="0">
                <a:latin typeface="Franklin Gothic Book" pitchFamily="18"/>
              </a:rPr>
            </a:br>
            <a:endParaRPr lang="en-AU" sz="2400" dirty="0">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4000" b="1" dirty="0">
                <a:latin typeface="Franklin Gothic Book" pitchFamily="18"/>
              </a:rPr>
              <a:t>SIGNS OF THE TIMES </a:t>
            </a:r>
            <a:r>
              <a:rPr lang="en-AU" sz="4000" dirty="0">
                <a:latin typeface="Franklin Gothic Book" pitchFamily="18"/>
              </a:rPr>
              <a:t> </a:t>
            </a:r>
            <a:r>
              <a:rPr lang="en-AU" sz="4000" b="1" dirty="0">
                <a:latin typeface="Franklin Gothic Book" pitchFamily="18"/>
              </a:rPr>
              <a:t>November 1 1840</a:t>
            </a:r>
            <a:br>
              <a:rPr lang="en-AU" sz="4000" b="1" dirty="0">
                <a:latin typeface="Franklin Gothic Book" pitchFamily="18"/>
              </a:rPr>
            </a:br>
            <a:r>
              <a:rPr lang="en-AU" sz="4000" b="1" dirty="0">
                <a:latin typeface="Franklin Gothic Book" pitchFamily="18"/>
              </a:rPr>
              <a:t/>
            </a:r>
            <a:br>
              <a:rPr lang="en-AU" sz="4000" b="1" dirty="0">
                <a:latin typeface="Franklin Gothic Book" pitchFamily="18"/>
              </a:rPr>
            </a:br>
            <a:r>
              <a:rPr lang="en-AU" sz="4000" b="1" dirty="0" smtClean="0">
                <a:latin typeface="Franklin Gothic Book" pitchFamily="18"/>
              </a:rPr>
              <a:t>Predictions:</a:t>
            </a:r>
            <a:r>
              <a:rPr lang="en-AU" sz="4000" b="1" dirty="0">
                <a:latin typeface="Franklin Gothic Book" pitchFamily="18"/>
              </a:rPr>
              <a:t/>
            </a:r>
            <a:br>
              <a:rPr lang="en-AU" sz="4000" b="1" dirty="0">
                <a:latin typeface="Franklin Gothic Book" pitchFamily="18"/>
              </a:rPr>
            </a:br>
            <a:r>
              <a:rPr lang="en-AU" sz="4000" dirty="0">
                <a:latin typeface="Franklin Gothic Book" pitchFamily="18"/>
              </a:rPr>
              <a:t> </a:t>
            </a:r>
            <a:r>
              <a:rPr lang="en-AU" sz="4000" dirty="0" smtClean="0">
                <a:latin typeface="Franklin Gothic Book" pitchFamily="18"/>
              </a:rPr>
              <a:t>“</a:t>
            </a:r>
            <a:r>
              <a:rPr lang="en-AU" sz="4000" b="1" dirty="0" smtClean="0">
                <a:latin typeface="Franklin Gothic Book" pitchFamily="18"/>
              </a:rPr>
              <a:t>nothing </a:t>
            </a:r>
            <a:r>
              <a:rPr lang="en-AU" sz="4000" b="1" dirty="0">
                <a:latin typeface="Franklin Gothic Book" pitchFamily="18"/>
              </a:rPr>
              <a:t>short of one universal blaze of war all over the old world can be anticipated. It must and will come, and for it the nations are </a:t>
            </a:r>
            <a:r>
              <a:rPr lang="en-AU" sz="4000" b="1" dirty="0" smtClean="0">
                <a:latin typeface="Franklin Gothic Book" pitchFamily="18"/>
              </a:rPr>
              <a:t>mustering.”</a:t>
            </a:r>
            <a:endParaRPr lang="en-AU" sz="4000" b="1" dirty="0">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369518" y="249628"/>
            <a:ext cx="8229240" cy="6049440"/>
          </a:xfrm>
        </p:spPr>
        <p:txBody>
          <a:bodyPr wrap="square" lIns="90000" tIns="45000" rIns="90000" bIns="45000" anchor="t">
            <a:noAutofit/>
          </a:bodyPr>
          <a:lstStyle/>
          <a:p>
            <a:pPr lvl="0" algn="l" hangingPunct="1"/>
            <a:r>
              <a:rPr lang="en-AU" sz="1200" b="1" dirty="0">
                <a:latin typeface="Franklin Gothic Book" pitchFamily="18"/>
              </a:rPr>
              <a:t>SIGNS OF THE TIMES </a:t>
            </a:r>
            <a:r>
              <a:rPr lang="en-AU" sz="1200" dirty="0">
                <a:latin typeface="Franklin Gothic Book" pitchFamily="18"/>
              </a:rPr>
              <a:t/>
            </a:r>
            <a:br>
              <a:rPr lang="en-AU" sz="1200" dirty="0">
                <a:latin typeface="Franklin Gothic Book" pitchFamily="18"/>
              </a:rPr>
            </a:br>
            <a:r>
              <a:rPr lang="en-AU" sz="1200" b="1" dirty="0">
                <a:latin typeface="Franklin Gothic Book" pitchFamily="18"/>
              </a:rPr>
              <a:t>November 1 1840 (continued)</a:t>
            </a:r>
            <a:r>
              <a:rPr lang="en-AU" sz="2800" b="1" u="sng" dirty="0" smtClean="0">
                <a:solidFill>
                  <a:schemeClr val="accent4"/>
                </a:solidFill>
                <a:latin typeface="Franklin Gothic Book" pitchFamily="18"/>
              </a:rPr>
              <a:t/>
            </a:r>
            <a:br>
              <a:rPr lang="en-AU" sz="2800" b="1" u="sng" dirty="0" smtClean="0">
                <a:solidFill>
                  <a:schemeClr val="accent4"/>
                </a:solidFill>
                <a:latin typeface="Franklin Gothic Book" pitchFamily="18"/>
              </a:rPr>
            </a:br>
            <a:r>
              <a:rPr lang="en-AU" sz="2800" b="1" u="sng" dirty="0" smtClean="0">
                <a:solidFill>
                  <a:schemeClr val="accent4"/>
                </a:solidFill>
                <a:latin typeface="Franklin Gothic Book" pitchFamily="18"/>
              </a:rPr>
              <a:t>Now </a:t>
            </a:r>
            <a:r>
              <a:rPr lang="en-AU" sz="2800" b="1" u="sng" dirty="0">
                <a:solidFill>
                  <a:schemeClr val="accent4"/>
                </a:solidFill>
                <a:latin typeface="Franklin Gothic Book" pitchFamily="18"/>
              </a:rPr>
              <a:t>what are the facts </a:t>
            </a:r>
            <a:r>
              <a:rPr lang="en-AU" sz="2800" dirty="0">
                <a:latin typeface="Franklin Gothic Book" pitchFamily="18"/>
              </a:rPr>
              <a:t>? Why, that </a:t>
            </a:r>
            <a:r>
              <a:rPr lang="en-AU" sz="2800" b="1" dirty="0">
                <a:solidFill>
                  <a:schemeClr val="accent4"/>
                </a:solidFill>
                <a:latin typeface="Franklin Gothic Book" pitchFamily="18"/>
              </a:rPr>
              <a:t>on the 15th of August, the Sultan, by his </a:t>
            </a:r>
            <a:r>
              <a:rPr lang="en-AU" sz="2800" b="1" dirty="0" err="1">
                <a:solidFill>
                  <a:schemeClr val="accent4"/>
                </a:solidFill>
                <a:latin typeface="Franklin Gothic Book" pitchFamily="18"/>
              </a:rPr>
              <a:t>embassador</a:t>
            </a:r>
            <a:r>
              <a:rPr lang="en-AU" sz="2800" b="1" dirty="0">
                <a:solidFill>
                  <a:schemeClr val="accent4"/>
                </a:solidFill>
                <a:latin typeface="Franklin Gothic Book" pitchFamily="18"/>
              </a:rPr>
              <a:t>, presented to the </a:t>
            </a:r>
            <a:r>
              <a:rPr lang="en-AU" sz="2800" b="1" dirty="0" err="1">
                <a:solidFill>
                  <a:schemeClr val="accent4"/>
                </a:solidFill>
                <a:latin typeface="Franklin Gothic Book" pitchFamily="18"/>
              </a:rPr>
              <a:t>Pacha</a:t>
            </a:r>
            <a:r>
              <a:rPr lang="en-AU" sz="2800" b="1" dirty="0">
                <a:solidFill>
                  <a:schemeClr val="accent4"/>
                </a:solidFill>
                <a:latin typeface="Franklin Gothic Book" pitchFamily="18"/>
              </a:rPr>
              <a:t> of Egypt the ultimatum of the four powers</a:t>
            </a:r>
            <a:r>
              <a:rPr lang="en-AU" sz="2800" b="1" u="sng" dirty="0">
                <a:latin typeface="Franklin Gothic Book" pitchFamily="18"/>
              </a:rPr>
              <a:t>.</a:t>
            </a:r>
            <a:r>
              <a:rPr lang="en-AU" sz="2800" dirty="0">
                <a:latin typeface="Franklin Gothic Book" pitchFamily="18"/>
              </a:rPr>
              <a:t> He replied by an oath of God, or in other words, in the name of God, l signed the death warrant of the Ottoman power.</a:t>
            </a:r>
            <a:br>
              <a:rPr lang="en-AU" sz="2800" dirty="0">
                <a:latin typeface="Franklin Gothic Book" pitchFamily="18"/>
              </a:rPr>
            </a:br>
            <a:r>
              <a:rPr lang="en-AU" sz="2800" dirty="0">
                <a:latin typeface="Franklin Gothic Book" pitchFamily="18"/>
              </a:rPr>
              <a:t>  " AN OATH BE GOD. </a:t>
            </a:r>
            <a:r>
              <a:rPr lang="en-AU" sz="2800" i="1" dirty="0">
                <a:latin typeface="Franklin Gothic Book" pitchFamily="18"/>
              </a:rPr>
              <a:t>I will not give up one foot of the land I possess, and if the powers make war upon me, I will turn the empire upside down, and be buried in its ruins:" </a:t>
            </a:r>
            <a:r>
              <a:rPr lang="en-AU" sz="2800" dirty="0">
                <a:latin typeface="Franklin Gothic Book" pitchFamily="18"/>
              </a:rPr>
              <a:t>MEHEMET Ali.</a:t>
            </a:r>
            <a:br>
              <a:rPr lang="en-AU" sz="2800" dirty="0">
                <a:latin typeface="Franklin Gothic Book" pitchFamily="18"/>
              </a:rPr>
            </a:br>
            <a:r>
              <a:rPr lang="en-AU" sz="2800" dirty="0">
                <a:latin typeface="Franklin Gothic Book" pitchFamily="18"/>
              </a:rPr>
              <a:t> What is the result of that decision ? What do the politicians say is the result of it ? Why, </a:t>
            </a:r>
            <a:r>
              <a:rPr lang="en-AU" sz="2800" b="1" u="sng" dirty="0">
                <a:solidFill>
                  <a:schemeClr val="accent4"/>
                </a:solidFill>
                <a:latin typeface="Franklin Gothic Book" pitchFamily="18"/>
              </a:rPr>
              <a:t>a war of the most destructive character the world ever witnessed</a:t>
            </a:r>
            <a:r>
              <a:rPr lang="en-AU" sz="2800" dirty="0">
                <a:latin typeface="Franklin Gothic Book" pitchFamily="18"/>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1200" b="1" dirty="0">
                <a:latin typeface="Franklin Gothic Book" pitchFamily="18"/>
              </a:rPr>
              <a:t>SIGNS OF THE TIMES </a:t>
            </a:r>
            <a:r>
              <a:rPr lang="en-AU" sz="1200" dirty="0">
                <a:latin typeface="Franklin Gothic Book" pitchFamily="18"/>
              </a:rPr>
              <a:t/>
            </a:r>
            <a:br>
              <a:rPr lang="en-AU" sz="1200" dirty="0">
                <a:latin typeface="Franklin Gothic Book" pitchFamily="18"/>
              </a:rPr>
            </a:br>
            <a:r>
              <a:rPr lang="en-AU" sz="1200" b="1" dirty="0">
                <a:latin typeface="Franklin Gothic Book" pitchFamily="18"/>
              </a:rPr>
              <a:t>November 1 1840 (continued)</a:t>
            </a:r>
            <a:r>
              <a:rPr lang="en-AU" sz="2800" i="1" dirty="0" smtClean="0">
                <a:latin typeface="Franklin Gothic Book" pitchFamily="18"/>
              </a:rPr>
              <a:t/>
            </a:r>
            <a:br>
              <a:rPr lang="en-AU" sz="2800" i="1" dirty="0" smtClean="0">
                <a:latin typeface="Franklin Gothic Book" pitchFamily="18"/>
              </a:rPr>
            </a:br>
            <a:r>
              <a:rPr lang="en-AU" sz="2800" i="1" dirty="0" err="1" smtClean="0">
                <a:latin typeface="Franklin Gothic Book" pitchFamily="18"/>
              </a:rPr>
              <a:t>Beyrout</a:t>
            </a:r>
            <a:r>
              <a:rPr lang="en-AU" sz="2800" i="1" dirty="0" smtClean="0">
                <a:latin typeface="Franklin Gothic Book" pitchFamily="18"/>
              </a:rPr>
              <a:t>  </a:t>
            </a:r>
            <a:r>
              <a:rPr lang="en-AU" sz="2800" dirty="0">
                <a:latin typeface="Franklin Gothic Book" pitchFamily="18"/>
              </a:rPr>
              <a:t>already in ruins, -and the hosts </a:t>
            </a:r>
            <a:r>
              <a:rPr lang="en-AU" sz="2800" i="1" dirty="0">
                <a:latin typeface="Franklin Gothic Book" pitchFamily="18"/>
              </a:rPr>
              <a:t>of </a:t>
            </a:r>
            <a:r>
              <a:rPr lang="en-AU" sz="2800" dirty="0">
                <a:latin typeface="Franklin Gothic Book" pitchFamily="18"/>
              </a:rPr>
              <a:t>Europe, Asia and Africa, mustering for still more dreadful scenes of slaughter and blood.</a:t>
            </a:r>
            <a:br>
              <a:rPr lang="en-AU" sz="2800" dirty="0">
                <a:latin typeface="Franklin Gothic Book" pitchFamily="18"/>
              </a:rPr>
            </a:br>
            <a:r>
              <a:rPr lang="en-AU" sz="2800" dirty="0">
                <a:latin typeface="Franklin Gothic Book" pitchFamily="18"/>
              </a:rPr>
              <a:t>   </a:t>
            </a:r>
            <a:r>
              <a:rPr lang="en-AU" sz="2800" b="1" dirty="0">
                <a:latin typeface="Franklin Gothic Book" pitchFamily="18"/>
              </a:rPr>
              <a:t>And well </a:t>
            </a:r>
            <a:r>
              <a:rPr lang="en-AU" sz="2800" b="1" dirty="0" err="1">
                <a:latin typeface="Franklin Gothic Book" pitchFamily="18"/>
              </a:rPr>
              <a:t>Mehemet</a:t>
            </a:r>
            <a:r>
              <a:rPr lang="en-AU" sz="2800" b="1" dirty="0">
                <a:latin typeface="Franklin Gothic Book" pitchFamily="18"/>
              </a:rPr>
              <a:t> knew that </a:t>
            </a:r>
            <a:r>
              <a:rPr lang="en-AU" sz="2800" b="1" i="1" dirty="0">
                <a:latin typeface="Franklin Gothic Book" pitchFamily="18"/>
              </a:rPr>
              <a:t>a </a:t>
            </a:r>
            <a:r>
              <a:rPr lang="en-AU" sz="2800" b="1" dirty="0">
                <a:latin typeface="Franklin Gothic Book" pitchFamily="18"/>
              </a:rPr>
              <a:t>war once begun on that question, would never end until Turkey was in ruins</a:t>
            </a:r>
            <a:r>
              <a:rPr lang="en-AU" sz="2800" dirty="0">
                <a:latin typeface="Franklin Gothic Book" pitchFamily="18"/>
              </a:rPr>
              <a:t>. That must be the result of the war. </a:t>
            </a:r>
            <a:r>
              <a:rPr lang="en-AU" sz="2800" i="1" u="sng" dirty="0">
                <a:solidFill>
                  <a:schemeClr val="accent4"/>
                </a:solidFill>
                <a:latin typeface="Franklin Gothic Book" pitchFamily="18"/>
              </a:rPr>
              <a:t>Finally, it is a very striking </a:t>
            </a:r>
            <a:r>
              <a:rPr lang="en-AU" sz="2800" i="1" u="sng" dirty="0" err="1">
                <a:solidFill>
                  <a:schemeClr val="accent4"/>
                </a:solidFill>
                <a:latin typeface="Franklin Gothic Book" pitchFamily="18"/>
              </a:rPr>
              <a:t>fulfillment</a:t>
            </a:r>
            <a:r>
              <a:rPr lang="en-AU" sz="2800" i="1" u="sng" dirty="0">
                <a:solidFill>
                  <a:schemeClr val="accent4"/>
                </a:solidFill>
                <a:latin typeface="Franklin Gothic Book" pitchFamily="18"/>
              </a:rPr>
              <a:t> of the calculation; for that decision was but </a:t>
            </a:r>
            <a:r>
              <a:rPr lang="en-AU" sz="2800" i="1" u="sng" dirty="0" smtClean="0">
                <a:solidFill>
                  <a:schemeClr val="accent4"/>
                </a:solidFill>
                <a:latin typeface="Franklin Gothic Book" pitchFamily="18"/>
              </a:rPr>
              <a:t>four days </a:t>
            </a:r>
            <a:r>
              <a:rPr lang="en-AU" sz="2800" i="1" u="sng" dirty="0">
                <a:solidFill>
                  <a:schemeClr val="accent4"/>
                </a:solidFill>
                <a:latin typeface="Franklin Gothic Book" pitchFamily="18"/>
              </a:rPr>
              <a:t>after the </a:t>
            </a:r>
            <a:r>
              <a:rPr lang="en-AU" sz="2800" i="1" u="sng" dirty="0" err="1">
                <a:solidFill>
                  <a:schemeClr val="accent4"/>
                </a:solidFill>
                <a:latin typeface="Franklin Gothic Book" pitchFamily="18"/>
              </a:rPr>
              <a:t>Ilth</a:t>
            </a:r>
            <a:r>
              <a:rPr lang="en-AU" sz="2800" i="1" u="sng" dirty="0">
                <a:solidFill>
                  <a:schemeClr val="accent4"/>
                </a:solidFill>
                <a:latin typeface="Franklin Gothic Book" pitchFamily="18"/>
              </a:rPr>
              <a:t> of August, the period fixed for the termination or the prophecy</a:t>
            </a:r>
            <a:r>
              <a:rPr lang="en-AU" sz="2800" dirty="0">
                <a:latin typeface="Franklin Gothic Book" pitchFamily="18"/>
              </a:rPr>
              <a:t>. </a:t>
            </a:r>
            <a:r>
              <a:rPr lang="en-AU" sz="3600" b="1" u="sng" dirty="0">
                <a:solidFill>
                  <a:schemeClr val="accent4"/>
                </a:solidFill>
                <a:latin typeface="Franklin Gothic Book" pitchFamily="18"/>
              </a:rPr>
              <a:t>The like singular accuracy in the fulfilment of a prophetic period cannot be found in history</a:t>
            </a:r>
            <a:r>
              <a:rPr lang="en-AU" sz="3600" dirty="0">
                <a:latin typeface="Franklin Gothic Book" pitchFamily="18"/>
              </a:rPr>
              <a:t>. </a:t>
            </a:r>
            <a:r>
              <a:rPr lang="en-AU" sz="2800" dirty="0">
                <a:latin typeface="Franklin Gothic Book" pitchFamily="18"/>
              </a:rPr>
              <a:t>Will men lay it to heart? </a:t>
            </a:r>
            <a:r>
              <a:rPr lang="en-AU" sz="2800" dirty="0" smtClean="0">
                <a:latin typeface="Franklin Gothic Book" pitchFamily="18"/>
              </a:rPr>
              <a:t>J.LITCH</a:t>
            </a:r>
            <a:r>
              <a:rPr lang="en-AU" sz="2800" dirty="0">
                <a:latin typeface="Franklin Gothic Book" pitchFamily="18"/>
              </a:rPr>
              <a:t>.</a:t>
            </a:r>
            <a:br>
              <a:rPr lang="en-AU" sz="2800" dirty="0">
                <a:latin typeface="Franklin Gothic Book" pitchFamily="18"/>
              </a:rPr>
            </a:br>
            <a:endParaRPr lang="en-AU" sz="2800" dirty="0">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1200" b="1" dirty="0">
                <a:latin typeface="Franklin Gothic Book" pitchFamily="18"/>
              </a:rPr>
              <a:t>SIGNS OF THE TIMES </a:t>
            </a:r>
            <a:r>
              <a:rPr lang="en-AU" sz="1200" dirty="0">
                <a:latin typeface="Franklin Gothic Book" pitchFamily="18"/>
              </a:rPr>
              <a:t/>
            </a:r>
            <a:br>
              <a:rPr lang="en-AU" sz="1200" dirty="0">
                <a:latin typeface="Franklin Gothic Book" pitchFamily="18"/>
              </a:rPr>
            </a:br>
            <a:r>
              <a:rPr lang="en-AU" sz="1200" b="1" dirty="0">
                <a:latin typeface="Franklin Gothic Book" pitchFamily="18"/>
              </a:rPr>
              <a:t>November 1 1840 (continued) </a:t>
            </a:r>
            <a:r>
              <a:rPr lang="en-AU" sz="1200" b="1" dirty="0" smtClean="0">
                <a:latin typeface="Franklin Gothic Book" pitchFamily="18"/>
              </a:rPr>
              <a:t/>
            </a:r>
            <a:br>
              <a:rPr lang="en-AU" sz="1200" b="1" dirty="0" smtClean="0">
                <a:latin typeface="Franklin Gothic Book" pitchFamily="18"/>
              </a:rPr>
            </a:br>
            <a:r>
              <a:rPr lang="en-AU" sz="3200" dirty="0" smtClean="0">
                <a:latin typeface="Franklin Gothic Book" pitchFamily="18"/>
              </a:rPr>
              <a:t>The </a:t>
            </a:r>
            <a:r>
              <a:rPr lang="en-AU" sz="3200" dirty="0">
                <a:latin typeface="Franklin Gothic Book" pitchFamily="18"/>
              </a:rPr>
              <a:t>time was given as near as it could be, </a:t>
            </a:r>
            <a:r>
              <a:rPr lang="en-AU" sz="3200" b="1" dirty="0">
                <a:latin typeface="Franklin Gothic Book" pitchFamily="18"/>
              </a:rPr>
              <a:t>unless the prophet had descended to reckon by </a:t>
            </a:r>
            <a:r>
              <a:rPr lang="en-AU" sz="3200" b="1" i="1" dirty="0">
                <a:latin typeface="Franklin Gothic Book" pitchFamily="18"/>
              </a:rPr>
              <a:t>minutes. </a:t>
            </a:r>
            <a:r>
              <a:rPr lang="en-AU" sz="3200" b="1" dirty="0">
                <a:latin typeface="Franklin Gothic Book" pitchFamily="18"/>
              </a:rPr>
              <a:t>An hour, a day, a month, and a year.</a:t>
            </a:r>
            <a:r>
              <a:rPr lang="en-AU" sz="3200" dirty="0">
                <a:latin typeface="Franklin Gothic Book" pitchFamily="18"/>
              </a:rPr>
              <a:t> An hour is fifteen days. </a:t>
            </a:r>
            <a:r>
              <a:rPr lang="en-AU" sz="3200" b="1" u="sng" dirty="0">
                <a:solidFill>
                  <a:schemeClr val="accent4"/>
                </a:solidFill>
                <a:latin typeface="Franklin Gothic Book" pitchFamily="18"/>
              </a:rPr>
              <a:t>The Ottoman power was given into the hands of the four powers just four days after the expiration of the time given by the prophet. He could not give it more definite without descending to </a:t>
            </a:r>
            <a:r>
              <a:rPr lang="en-AU" sz="3200" b="1" i="1" u="sng" dirty="0">
                <a:solidFill>
                  <a:schemeClr val="accent4"/>
                </a:solidFill>
                <a:latin typeface="Franklin Gothic Book" pitchFamily="18"/>
              </a:rPr>
              <a:t>minutes</a:t>
            </a:r>
            <a:r>
              <a:rPr lang="en-AU" sz="3200" b="1" i="1" dirty="0">
                <a:latin typeface="Franklin Gothic Book" pitchFamily="18"/>
              </a:rPr>
              <a:t>.</a:t>
            </a:r>
            <a:r>
              <a:rPr lang="en-AU" sz="3200" b="1" dirty="0">
                <a:latin typeface="Franklin Gothic Book" pitchFamily="18"/>
              </a:rPr>
              <a:t> </a:t>
            </a:r>
            <a:r>
              <a:rPr lang="en-AU" sz="3200" u="sng" dirty="0">
                <a:solidFill>
                  <a:schemeClr val="accent4"/>
                </a:solidFill>
                <a:latin typeface="Franklin Gothic Book" pitchFamily="18"/>
              </a:rPr>
              <a:t>The </a:t>
            </a:r>
            <a:r>
              <a:rPr lang="en-AU" sz="3200" i="1" u="sng" dirty="0">
                <a:solidFill>
                  <a:schemeClr val="accent4"/>
                </a:solidFill>
                <a:latin typeface="Franklin Gothic Book" pitchFamily="18"/>
              </a:rPr>
              <a:t>four days, </a:t>
            </a:r>
            <a:r>
              <a:rPr lang="en-AU" sz="3200" u="sng" dirty="0">
                <a:solidFill>
                  <a:schemeClr val="accent4"/>
                </a:solidFill>
                <a:latin typeface="Franklin Gothic Book" pitchFamily="18"/>
              </a:rPr>
              <a:t>would make just 16 </a:t>
            </a:r>
            <a:r>
              <a:rPr lang="en-AU" sz="3200" i="1" u="sng" dirty="0">
                <a:solidFill>
                  <a:schemeClr val="accent4"/>
                </a:solidFill>
                <a:latin typeface="Franklin Gothic Book" pitchFamily="18"/>
              </a:rPr>
              <a:t>minutes, </a:t>
            </a:r>
            <a:r>
              <a:rPr lang="en-AU" sz="3200" u="sng" dirty="0">
                <a:solidFill>
                  <a:schemeClr val="accent4"/>
                </a:solidFill>
                <a:latin typeface="Franklin Gothic Book" pitchFamily="18"/>
              </a:rPr>
              <a:t>so we have the fulfilment as near </a:t>
            </a:r>
            <a:r>
              <a:rPr lang="en-AU" sz="3200" i="1" u="sng" dirty="0">
                <a:solidFill>
                  <a:schemeClr val="accent4"/>
                </a:solidFill>
                <a:latin typeface="Franklin Gothic Book" pitchFamily="18"/>
              </a:rPr>
              <a:t>as </a:t>
            </a:r>
            <a:r>
              <a:rPr lang="en-AU" sz="3200" u="sng" dirty="0">
                <a:solidFill>
                  <a:schemeClr val="accent4"/>
                </a:solidFill>
                <a:latin typeface="Franklin Gothic Book" pitchFamily="18"/>
              </a:rPr>
              <a:t>it could </a:t>
            </a:r>
            <a:r>
              <a:rPr lang="en-AU" sz="3200" u="sng" dirty="0" err="1">
                <a:solidFill>
                  <a:schemeClr val="accent4"/>
                </a:solidFill>
                <a:latin typeface="Franklin Gothic Book" pitchFamily="18"/>
              </a:rPr>
              <a:t>be,given</a:t>
            </a:r>
            <a:r>
              <a:rPr lang="en-AU" sz="3200" u="sng" dirty="0">
                <a:solidFill>
                  <a:schemeClr val="accent4"/>
                </a:solidFill>
                <a:latin typeface="Franklin Gothic Book" pitchFamily="18"/>
              </a:rPr>
              <a:t> in prophetic time</a:t>
            </a:r>
            <a:r>
              <a:rPr lang="en-AU" sz="3200" dirty="0">
                <a:latin typeface="Franklin Gothic Book" pitchFamily="18"/>
              </a:rPr>
              <a:t>. </a:t>
            </a:r>
            <a:r>
              <a:rPr lang="en-AU" sz="2800" dirty="0">
                <a:solidFill>
                  <a:srgbClr val="69676D"/>
                </a:solidFill>
                <a:latin typeface="Franklin Gothic Book" pitchFamily="18"/>
              </a:rPr>
              <a:t/>
            </a:r>
            <a:br>
              <a:rPr lang="en-AU" sz="2800" dirty="0">
                <a:solidFill>
                  <a:srgbClr val="69676D"/>
                </a:solidFill>
                <a:latin typeface="Franklin Gothic Book" pitchFamily="18"/>
              </a:rPr>
            </a:br>
            <a:endParaRPr lang="en-AU" sz="2800" dirty="0">
              <a:solidFill>
                <a:srgbClr val="69676D"/>
              </a:solidFill>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2200" b="1" dirty="0">
                <a:latin typeface="Franklin Gothic Book" pitchFamily="18"/>
              </a:rPr>
              <a:t>1</a:t>
            </a:r>
            <a:r>
              <a:rPr lang="en-AU" sz="2200" dirty="0">
                <a:latin typeface="Franklin Gothic Book" pitchFamily="18"/>
              </a:rPr>
              <a:t> - William Miller firmly believed that Turkey would be completely  destroyed. As did Josiah </a:t>
            </a:r>
            <a:r>
              <a:rPr lang="en-AU" sz="2200" dirty="0" err="1">
                <a:latin typeface="Franklin Gothic Book" pitchFamily="18"/>
              </a:rPr>
              <a:t>Litch</a:t>
            </a:r>
            <a:r>
              <a:rPr lang="en-AU" sz="2200" dirty="0">
                <a:latin typeface="Franklin Gothic Book" pitchFamily="18"/>
              </a:rPr>
              <a:t>.</a:t>
            </a:r>
            <a:br>
              <a:rPr lang="en-AU" sz="2200" dirty="0">
                <a:latin typeface="Franklin Gothic Book" pitchFamily="18"/>
              </a:rPr>
            </a:br>
            <a:r>
              <a:rPr lang="en-AU" sz="2200" b="1" dirty="0">
                <a:latin typeface="Franklin Gothic Book" pitchFamily="18"/>
              </a:rPr>
              <a:t>2</a:t>
            </a:r>
            <a:r>
              <a:rPr lang="en-AU" sz="2200" dirty="0">
                <a:latin typeface="Franklin Gothic Book" pitchFamily="18"/>
              </a:rPr>
              <a:t> - An all out universal world war is being anticipated.</a:t>
            </a:r>
            <a:br>
              <a:rPr lang="en-AU" sz="2200" dirty="0">
                <a:latin typeface="Franklin Gothic Book" pitchFamily="18"/>
              </a:rPr>
            </a:br>
            <a:r>
              <a:rPr lang="en-AU" sz="2200" b="1" dirty="0">
                <a:latin typeface="Franklin Gothic Book" pitchFamily="18"/>
              </a:rPr>
              <a:t>3</a:t>
            </a:r>
            <a:r>
              <a:rPr lang="en-AU" sz="2200" dirty="0">
                <a:latin typeface="Franklin Gothic Book" pitchFamily="18"/>
              </a:rPr>
              <a:t> - He admits that his prediction didn’t come true. Turkey wasn’t destroyed on the 11th of August.</a:t>
            </a:r>
            <a:br>
              <a:rPr lang="en-AU" sz="2200" dirty="0">
                <a:latin typeface="Franklin Gothic Book" pitchFamily="18"/>
              </a:rPr>
            </a:br>
            <a:r>
              <a:rPr lang="en-AU" sz="2200" b="1" dirty="0">
                <a:latin typeface="Franklin Gothic Book" pitchFamily="18"/>
              </a:rPr>
              <a:t>4</a:t>
            </a:r>
            <a:r>
              <a:rPr lang="en-AU" sz="2200" dirty="0">
                <a:latin typeface="Franklin Gothic Book" pitchFamily="18"/>
              </a:rPr>
              <a:t> - August 11th is no longer the date for the </a:t>
            </a:r>
            <a:r>
              <a:rPr lang="en-AU" sz="2200" dirty="0" err="1">
                <a:latin typeface="Franklin Gothic Book" pitchFamily="18"/>
              </a:rPr>
              <a:t>fulfillment</a:t>
            </a:r>
            <a:r>
              <a:rPr lang="en-AU" sz="2200" dirty="0">
                <a:latin typeface="Franklin Gothic Book" pitchFamily="18"/>
              </a:rPr>
              <a:t> of the 6th  trumpet. It is now 4 </a:t>
            </a:r>
            <a:r>
              <a:rPr lang="en-AU" sz="2200" dirty="0" smtClean="0">
                <a:latin typeface="Franklin Gothic Book" pitchFamily="18"/>
              </a:rPr>
              <a:t>days </a:t>
            </a:r>
            <a:r>
              <a:rPr lang="en-AU" sz="2200" dirty="0">
                <a:latin typeface="Franklin Gothic Book" pitchFamily="18"/>
              </a:rPr>
              <a:t>later  on the 15th of August. </a:t>
            </a:r>
            <a:br>
              <a:rPr lang="en-AU" sz="2200" dirty="0">
                <a:latin typeface="Franklin Gothic Book" pitchFamily="18"/>
              </a:rPr>
            </a:br>
            <a:r>
              <a:rPr lang="en-AU" sz="2200" b="1" dirty="0">
                <a:latin typeface="Franklin Gothic Book" pitchFamily="18"/>
              </a:rPr>
              <a:t>5</a:t>
            </a:r>
            <a:r>
              <a:rPr lang="en-AU" sz="2200" dirty="0">
                <a:latin typeface="Franklin Gothic Book" pitchFamily="18"/>
              </a:rPr>
              <a:t> - The total destruction of Turkey is no longer the event that </a:t>
            </a:r>
            <a:r>
              <a:rPr lang="en-AU" sz="2200" dirty="0" err="1">
                <a:latin typeface="Franklin Gothic Book" pitchFamily="18"/>
              </a:rPr>
              <a:t>fulfills</a:t>
            </a:r>
            <a:r>
              <a:rPr lang="en-AU" sz="2200" dirty="0">
                <a:latin typeface="Franklin Gothic Book" pitchFamily="18"/>
              </a:rPr>
              <a:t> the prophecy. </a:t>
            </a:r>
            <a:br>
              <a:rPr lang="en-AU" sz="2200" dirty="0">
                <a:latin typeface="Franklin Gothic Book" pitchFamily="18"/>
              </a:rPr>
            </a:br>
            <a:r>
              <a:rPr lang="en-AU" sz="2200" b="1" dirty="0">
                <a:latin typeface="Franklin Gothic Book" pitchFamily="18"/>
              </a:rPr>
              <a:t>6 </a:t>
            </a:r>
            <a:r>
              <a:rPr lang="en-AU" sz="2200" dirty="0">
                <a:latin typeface="Franklin Gothic Book" pitchFamily="18"/>
              </a:rPr>
              <a:t>– It is an ultimatum presented to the </a:t>
            </a:r>
            <a:r>
              <a:rPr lang="en-AU" sz="2200" dirty="0" err="1">
                <a:latin typeface="Franklin Gothic Book" pitchFamily="18"/>
              </a:rPr>
              <a:t>Pacha</a:t>
            </a:r>
            <a:r>
              <a:rPr lang="en-AU" sz="2200" dirty="0">
                <a:latin typeface="Franklin Gothic Book" pitchFamily="18"/>
              </a:rPr>
              <a:t> of Egypt from the 4 Christian powers  that meets its </a:t>
            </a:r>
            <a:r>
              <a:rPr lang="en-AU" sz="2200" dirty="0" smtClean="0">
                <a:latin typeface="Franklin Gothic Book" pitchFamily="18"/>
              </a:rPr>
              <a:t>fulfilment</a:t>
            </a:r>
            <a:r>
              <a:rPr lang="en-AU" sz="2200" dirty="0">
                <a:latin typeface="Franklin Gothic Book" pitchFamily="18"/>
              </a:rPr>
              <a:t>.</a:t>
            </a:r>
            <a:br>
              <a:rPr lang="en-AU" sz="2200" dirty="0">
                <a:latin typeface="Franklin Gothic Book" pitchFamily="18"/>
              </a:rPr>
            </a:br>
            <a:r>
              <a:rPr lang="en-AU" sz="2200" b="1" dirty="0">
                <a:latin typeface="Franklin Gothic Book" pitchFamily="18"/>
              </a:rPr>
              <a:t>7</a:t>
            </a:r>
            <a:r>
              <a:rPr lang="en-AU" sz="2200" dirty="0">
                <a:latin typeface="Franklin Gothic Book" pitchFamily="18"/>
              </a:rPr>
              <a:t> - is an amazing </a:t>
            </a:r>
            <a:r>
              <a:rPr lang="en-AU" sz="2200" dirty="0" smtClean="0">
                <a:latin typeface="Franklin Gothic Book" pitchFamily="18"/>
              </a:rPr>
              <a:t>fulfilment being only </a:t>
            </a:r>
            <a:r>
              <a:rPr lang="en-AU" sz="2200" dirty="0">
                <a:latin typeface="Franklin Gothic Book" pitchFamily="18"/>
              </a:rPr>
              <a:t>4 days off. “</a:t>
            </a:r>
            <a:r>
              <a:rPr lang="en-AU" sz="2200" b="1" dirty="0">
                <a:latin typeface="Franklin Gothic Book" pitchFamily="18"/>
              </a:rPr>
              <a:t>Finally, it is a very striking </a:t>
            </a:r>
            <a:r>
              <a:rPr lang="en-AU" sz="2200" b="1" dirty="0" smtClean="0">
                <a:latin typeface="Franklin Gothic Book" pitchFamily="18"/>
              </a:rPr>
              <a:t>fulfilment </a:t>
            </a:r>
            <a:r>
              <a:rPr lang="en-AU" sz="2200" b="1" dirty="0">
                <a:latin typeface="Franklin Gothic Book" pitchFamily="18"/>
              </a:rPr>
              <a:t>of the calculation; for that decision was but four days after the </a:t>
            </a:r>
            <a:r>
              <a:rPr lang="en-AU" sz="2200" b="1" dirty="0" err="1">
                <a:latin typeface="Franklin Gothic Book" pitchFamily="18"/>
              </a:rPr>
              <a:t>Ilth</a:t>
            </a:r>
            <a:r>
              <a:rPr lang="en-AU" sz="2200" b="1" dirty="0">
                <a:latin typeface="Franklin Gothic Book" pitchFamily="18"/>
              </a:rPr>
              <a:t> of August, the period fixed for the termination or the prophecy</a:t>
            </a:r>
            <a:r>
              <a:rPr lang="en-AU" sz="2200" dirty="0">
                <a:latin typeface="Franklin Gothic Book" pitchFamily="18"/>
              </a:rPr>
              <a:t>. </a:t>
            </a:r>
            <a:r>
              <a:rPr lang="en-AU" sz="2200" b="1" u="sng" dirty="0">
                <a:latin typeface="Franklin Gothic Book" pitchFamily="18"/>
              </a:rPr>
              <a:t>The like singular accuracy in the fulfilment of a prophetic period cannot be found in history”</a:t>
            </a:r>
            <a:r>
              <a:rPr lang="en-AU" sz="2200" dirty="0">
                <a:latin typeface="Franklin Gothic Book" pitchFamily="18"/>
              </a:rPr>
              <a:t/>
            </a:r>
            <a:br>
              <a:rPr lang="en-AU" sz="2200" dirty="0">
                <a:latin typeface="Franklin Gothic Book" pitchFamily="18"/>
              </a:rPr>
            </a:br>
            <a:endParaRPr lang="en-AU" sz="2200" dirty="0">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4800" b="1" dirty="0">
                <a:latin typeface="Franklin Gothic Book" pitchFamily="18"/>
              </a:rPr>
              <a:t>This was supposed to be a remarkable </a:t>
            </a:r>
            <a:r>
              <a:rPr lang="en-AU" sz="4800" b="1" dirty="0" smtClean="0">
                <a:latin typeface="Franklin Gothic Book" pitchFamily="18"/>
              </a:rPr>
              <a:t>fulfilment </a:t>
            </a:r>
            <a:r>
              <a:rPr lang="en-AU" sz="4800" b="1" dirty="0">
                <a:latin typeface="Franklin Gothic Book" pitchFamily="18"/>
              </a:rPr>
              <a:t>of prophecy. It was supposed to be calculated specifically right down to the very day.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3000" b="1">
                <a:latin typeface="Franklin Gothic Book" pitchFamily="18"/>
              </a:rPr>
              <a:t>“But when will this power be overthrown? According to the calculations already made, that the five months ended 1449, the hour, fifteen days, the day, one year, the month, thirty years, and the year, three hundred and sixty years; in all, three hundred and ninety-one years and fifteen days, will end in A. D. 1840, some time in the month of August. </a:t>
            </a:r>
            <a:r>
              <a:rPr lang="en-AU" sz="3000" b="1" u="sng">
                <a:latin typeface="Franklin Gothic Book" pitchFamily="18"/>
              </a:rPr>
              <a:t>The prophecy is the most remarkable and definite, (even descending to the days) of any in the Bible</a:t>
            </a:r>
            <a:r>
              <a:rPr lang="en-AU" sz="3000" b="1">
                <a:latin typeface="Franklin Gothic Book" pitchFamily="18"/>
              </a:rPr>
              <a:t>, relating to these great events”</a:t>
            </a:r>
            <a:r>
              <a:rPr lang="en-AU" sz="3000">
                <a:latin typeface="Franklin Gothic Book" pitchFamily="18"/>
              </a:rPr>
              <a:t/>
            </a:r>
            <a:br>
              <a:rPr lang="en-AU" sz="3000">
                <a:latin typeface="Franklin Gothic Book" pitchFamily="18"/>
              </a:rPr>
            </a:br>
            <a:endParaRPr lang="en-AU" sz="3000">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algn="l" hangingPunct="1"/>
            <a:r>
              <a:rPr lang="en-AU" sz="2200" b="1" dirty="0" smtClean="0">
                <a:solidFill>
                  <a:schemeClr val="bg2"/>
                </a:solidFill>
                <a:latin typeface="Georgia" panose="02040502050405020303" pitchFamily="18" charset="0"/>
              </a:rPr>
              <a:t>Rev 9:5  And to them it was given that they should not kill them, but </a:t>
            </a:r>
            <a:r>
              <a:rPr lang="en-AU" sz="2200" b="1" u="sng" dirty="0" smtClean="0">
                <a:solidFill>
                  <a:schemeClr val="accent4"/>
                </a:solidFill>
                <a:latin typeface="Georgia" panose="02040502050405020303" pitchFamily="18" charset="0"/>
              </a:rPr>
              <a:t>that they should be tormented five months:</a:t>
            </a:r>
            <a:r>
              <a:rPr lang="en-AU" sz="2200" b="1" dirty="0" smtClean="0">
                <a:solidFill>
                  <a:schemeClr val="bg2"/>
                </a:solidFill>
                <a:latin typeface="Georgia" panose="02040502050405020303" pitchFamily="18" charset="0"/>
              </a:rPr>
              <a:t> and their torment </a:t>
            </a:r>
            <a:r>
              <a:rPr lang="en-AU" sz="2200" b="1" i="1" dirty="0" smtClean="0">
                <a:solidFill>
                  <a:schemeClr val="bg2"/>
                </a:solidFill>
                <a:latin typeface="Georgia" panose="02040502050405020303" pitchFamily="18" charset="0"/>
              </a:rPr>
              <a:t>was</a:t>
            </a:r>
            <a:r>
              <a:rPr lang="en-AU" sz="2200" b="1" dirty="0" smtClean="0">
                <a:solidFill>
                  <a:schemeClr val="bg2"/>
                </a:solidFill>
                <a:latin typeface="Georgia" panose="02040502050405020303" pitchFamily="18" charset="0"/>
              </a:rPr>
              <a:t> as the torment of a scorpion, when he </a:t>
            </a:r>
            <a:r>
              <a:rPr lang="en-AU" sz="2200" b="1" dirty="0" err="1" smtClean="0">
                <a:solidFill>
                  <a:schemeClr val="bg2"/>
                </a:solidFill>
                <a:latin typeface="Georgia" panose="02040502050405020303" pitchFamily="18" charset="0"/>
              </a:rPr>
              <a:t>striketh</a:t>
            </a:r>
            <a:r>
              <a:rPr lang="en-AU" sz="2200" b="1" dirty="0" smtClean="0">
                <a:solidFill>
                  <a:schemeClr val="bg2"/>
                </a:solidFill>
                <a:latin typeface="Georgia" panose="02040502050405020303" pitchFamily="18" charset="0"/>
              </a:rPr>
              <a:t> a man. </a:t>
            </a:r>
            <a:br>
              <a:rPr lang="en-AU" sz="2200" b="1" dirty="0" smtClean="0">
                <a:solidFill>
                  <a:schemeClr val="bg2"/>
                </a:solidFill>
                <a:latin typeface="Georgia" panose="02040502050405020303" pitchFamily="18" charset="0"/>
              </a:rPr>
            </a:br>
            <a:r>
              <a:rPr lang="en-AU" sz="2200" b="1" dirty="0" smtClean="0">
                <a:solidFill>
                  <a:schemeClr val="bg2"/>
                </a:solidFill>
                <a:latin typeface="Georgia" panose="02040502050405020303" pitchFamily="18" charset="0"/>
              </a:rPr>
              <a:t/>
            </a:r>
            <a:br>
              <a:rPr lang="en-AU" sz="2200" b="1" dirty="0" smtClean="0">
                <a:solidFill>
                  <a:schemeClr val="bg2"/>
                </a:solidFill>
                <a:latin typeface="Georgia" panose="02040502050405020303" pitchFamily="18" charset="0"/>
              </a:rPr>
            </a:br>
            <a:r>
              <a:rPr lang="en-AU" sz="2200" b="1" dirty="0" smtClean="0">
                <a:solidFill>
                  <a:schemeClr val="bg2"/>
                </a:solidFill>
                <a:latin typeface="Arial" pitchFamily="34"/>
                <a:cs typeface="Arial" pitchFamily="34"/>
              </a:rPr>
              <a:t>Rev 9:10  And they had tails like unto scorpions, and there were stings in their tails: and </a:t>
            </a:r>
            <a:r>
              <a:rPr lang="en-AU" sz="2200" b="1" u="sng" dirty="0" smtClean="0">
                <a:solidFill>
                  <a:schemeClr val="accent4"/>
                </a:solidFill>
                <a:latin typeface="Arial" pitchFamily="34"/>
                <a:cs typeface="Arial" pitchFamily="34"/>
              </a:rPr>
              <a:t>their power </a:t>
            </a:r>
            <a:r>
              <a:rPr lang="en-AU" sz="2200" b="1" i="1" u="sng" dirty="0" smtClean="0">
                <a:solidFill>
                  <a:schemeClr val="accent4"/>
                </a:solidFill>
                <a:latin typeface="Arial" pitchFamily="34"/>
                <a:cs typeface="Arial" pitchFamily="34"/>
              </a:rPr>
              <a:t>was to hurt men five months. </a:t>
            </a:r>
            <a:br>
              <a:rPr lang="en-AU" sz="2200" b="1" i="1" u="sng" dirty="0" smtClean="0">
                <a:solidFill>
                  <a:schemeClr val="accent4"/>
                </a:solidFill>
                <a:latin typeface="Arial" pitchFamily="34"/>
                <a:cs typeface="Arial" pitchFamily="34"/>
              </a:rPr>
            </a:br>
            <a:r>
              <a:rPr lang="en-AU" sz="2200" b="1" u="sng" dirty="0" smtClean="0">
                <a:solidFill>
                  <a:schemeClr val="accent4"/>
                </a:solidFill>
                <a:latin typeface="Arial" pitchFamily="34"/>
                <a:cs typeface="Arial" pitchFamily="34"/>
              </a:rPr>
              <a:t> </a:t>
            </a:r>
            <a:r>
              <a:rPr lang="en-AU" sz="2200" dirty="0" smtClean="0">
                <a:solidFill>
                  <a:schemeClr val="bg2"/>
                </a:solidFill>
                <a:latin typeface="Arial" pitchFamily="34"/>
                <a:cs typeface="Arial" pitchFamily="34"/>
              </a:rPr>
              <a:t/>
            </a:r>
            <a:br>
              <a:rPr lang="en-AU" sz="2200" dirty="0" smtClean="0">
                <a:solidFill>
                  <a:schemeClr val="bg2"/>
                </a:solidFill>
                <a:latin typeface="Arial" pitchFamily="34"/>
                <a:cs typeface="Arial" pitchFamily="34"/>
              </a:rPr>
            </a:br>
            <a:r>
              <a:rPr lang="en-AU" sz="2200" b="1" dirty="0" smtClean="0">
                <a:solidFill>
                  <a:schemeClr val="bg2"/>
                </a:solidFill>
                <a:latin typeface="Arial" pitchFamily="34"/>
                <a:cs typeface="Arial" pitchFamily="34"/>
              </a:rPr>
              <a:t>Rev 9:13  And the sixth angel sounded, and I heard a voice from the four horns of the golden altar which is before God, </a:t>
            </a:r>
            <a:br>
              <a:rPr lang="en-AU" sz="2200" b="1" dirty="0" smtClean="0">
                <a:solidFill>
                  <a:schemeClr val="bg2"/>
                </a:solidFill>
                <a:latin typeface="Arial" pitchFamily="34"/>
                <a:cs typeface="Arial" pitchFamily="34"/>
              </a:rPr>
            </a:br>
            <a:r>
              <a:rPr lang="en-AU" sz="2200" b="1" dirty="0" smtClean="0">
                <a:solidFill>
                  <a:schemeClr val="bg2"/>
                </a:solidFill>
                <a:latin typeface="Arial" pitchFamily="34"/>
                <a:cs typeface="Arial" pitchFamily="34"/>
              </a:rPr>
              <a:t>Rev 9:14  Saying to the sixth angel which had the trumpet, Loose the four angels which are bound in the great river Euphrates. </a:t>
            </a:r>
            <a:br>
              <a:rPr lang="en-AU" sz="2200" b="1" dirty="0" smtClean="0">
                <a:solidFill>
                  <a:schemeClr val="bg2"/>
                </a:solidFill>
                <a:latin typeface="Arial" pitchFamily="34"/>
                <a:cs typeface="Arial" pitchFamily="34"/>
              </a:rPr>
            </a:br>
            <a:r>
              <a:rPr lang="en-AU" sz="2200" b="1" dirty="0" smtClean="0">
                <a:solidFill>
                  <a:schemeClr val="bg2"/>
                </a:solidFill>
                <a:latin typeface="Arial" pitchFamily="34"/>
                <a:cs typeface="Arial" pitchFamily="34"/>
              </a:rPr>
              <a:t>Rev 9:15  And the four angels were loosed, which were prepared </a:t>
            </a:r>
            <a:r>
              <a:rPr lang="en-AU" sz="2200" b="1" u="sng" dirty="0" smtClean="0">
                <a:solidFill>
                  <a:schemeClr val="accent4"/>
                </a:solidFill>
                <a:latin typeface="Arial" pitchFamily="34"/>
                <a:cs typeface="Arial" pitchFamily="34"/>
              </a:rPr>
              <a:t>for an hour, and a day, and a month, and a year</a:t>
            </a:r>
            <a:r>
              <a:rPr lang="en-AU" sz="2200" b="1" dirty="0" smtClean="0">
                <a:solidFill>
                  <a:schemeClr val="bg2"/>
                </a:solidFill>
                <a:latin typeface="Arial" pitchFamily="34"/>
                <a:cs typeface="Arial" pitchFamily="34"/>
              </a:rPr>
              <a:t>, for to slay the third part of men. </a:t>
            </a:r>
            <a:r>
              <a:rPr lang="en-AU" sz="2200" dirty="0">
                <a:solidFill>
                  <a:schemeClr val="bg2"/>
                </a:solidFill>
                <a:latin typeface="Franklin Gothic Book" pitchFamily="18"/>
                <a:cs typeface="Arial" pitchFamily="34"/>
              </a:rPr>
              <a:t/>
            </a:r>
            <a:br>
              <a:rPr lang="en-AU" sz="2200" dirty="0">
                <a:solidFill>
                  <a:schemeClr val="bg2"/>
                </a:solidFill>
                <a:latin typeface="Franklin Gothic Book" pitchFamily="18"/>
                <a:cs typeface="Arial" pitchFamily="34"/>
              </a:rPr>
            </a:br>
            <a:endParaRPr lang="en-AU" sz="2200" dirty="0">
              <a:solidFill>
                <a:schemeClr val="bg2"/>
              </a:solidFill>
              <a:latin typeface="Franklin Gothic Book" pitchFamily="18"/>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WHAT HAPPENED ON AUGUST 11TH 1840">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6600">
                <a:latin typeface="Copperplate Gothic Bold" pitchFamily="34"/>
              </a:rPr>
              <a:t>WHAT HAPPENED ON AUGUST 11TH 1840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algn="l" hangingPunct="1"/>
            <a:endParaRPr lang="en-AU" sz="2200" dirty="0">
              <a:solidFill>
                <a:schemeClr val="bg2"/>
              </a:solidFill>
              <a:latin typeface="Franklin Gothic Book" pitchFamily="18"/>
              <a:cs typeface="Arial" pitchFamily="34"/>
            </a:endParaRPr>
          </a:p>
        </p:txBody>
      </p:sp>
      <p:pic>
        <p:nvPicPr>
          <p:cNvPr id="3" name="Picture 2"/>
          <p:cNvPicPr/>
          <p:nvPr/>
        </p:nvPicPr>
        <p:blipFill>
          <a:blip r:embed="rId3"/>
          <a:stretch>
            <a:fillRect/>
          </a:stretch>
        </p:blipFill>
        <p:spPr>
          <a:xfrm>
            <a:off x="457200" y="274680"/>
            <a:ext cx="8229240" cy="6049440"/>
          </a:xfrm>
          <a:prstGeom prst="rect">
            <a:avLst/>
          </a:prstGeom>
        </p:spPr>
      </p:pic>
    </p:spTree>
    <p:extLst>
      <p:ext uri="{BB962C8B-B14F-4D97-AF65-F5344CB8AC3E}">
        <p14:creationId xmlns:p14="http://schemas.microsoft.com/office/powerpoint/2010/main" val="909528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6000">
                <a:latin typeface="Arial" pitchFamily="34"/>
                <a:cs typeface="Arial" pitchFamily="34"/>
              </a:rPr>
              <a:t>To  calculate a specific prophecy to end on a specific date you must have a specific date from which to begin otherwise it doesn’t work.</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2200" b="1" dirty="0">
                <a:latin typeface="Franklin Gothic Book" pitchFamily="18"/>
              </a:rPr>
              <a:t>It was given them after the rise of the Ottoman empire, to torment or harass and weaken men (the Roman empire in the east) five months. If these are prophetic months as is probable, it would be one hundred and fifty years. But when did that empire rise? Mr. Miller has fixed on A. D. 1298. Others, among whom is Gibbon, in his Decline and Fall of the Roman Empire, 1299. He says-Othman first invaded the territory of Nicomedia on the 27th of July, 1299. He also remarks on the singular accuracy of the date, a circumstance not often found in the history of those times. He says-"The singular accuracy with which this </a:t>
            </a:r>
            <a:r>
              <a:rPr lang="en-AU" sz="2200" b="1" dirty="0" smtClean="0">
                <a:latin typeface="Franklin Gothic Book" pitchFamily="18"/>
              </a:rPr>
              <a:t>event, </a:t>
            </a:r>
            <a:r>
              <a:rPr lang="en-AU" sz="2200" b="1" dirty="0">
                <a:latin typeface="Franklin Gothic Book" pitchFamily="18"/>
              </a:rPr>
              <a:t>is given, seems to indicate some foresight of the rapid growth of the monster." </a:t>
            </a:r>
            <a:br>
              <a:rPr lang="en-AU" sz="2200" b="1" dirty="0">
                <a:latin typeface="Franklin Gothic Book" pitchFamily="18"/>
              </a:rPr>
            </a:br>
            <a:r>
              <a:rPr lang="en-AU" sz="2200" b="1" dirty="0">
                <a:latin typeface="Franklin Gothic Book" pitchFamily="18"/>
              </a:rPr>
              <a:t>If we date the origin of this empire in 1299, the hundred and fifty years would end 1449. {1838 </a:t>
            </a:r>
            <a:r>
              <a:rPr lang="en-AU" sz="2200" b="1" dirty="0" err="1">
                <a:latin typeface="Franklin Gothic Book" pitchFamily="18"/>
              </a:rPr>
              <a:t>JoL</a:t>
            </a:r>
            <a:r>
              <a:rPr lang="en-AU" sz="2200" b="1" dirty="0">
                <a:latin typeface="Franklin Gothic Book" pitchFamily="18"/>
              </a:rPr>
              <a:t>, PSC 153.1}</a:t>
            </a:r>
            <a:r>
              <a:rPr lang="en-AU" sz="2200" dirty="0">
                <a:latin typeface="Franklin Gothic Book" pitchFamily="18"/>
              </a:rPr>
              <a:t/>
            </a:r>
            <a:br>
              <a:rPr lang="en-AU" sz="2200" dirty="0">
                <a:latin typeface="Franklin Gothic Book" pitchFamily="18"/>
              </a:rPr>
            </a:br>
            <a:endParaRPr lang="en-AU" sz="2200" dirty="0">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3600" b="1" dirty="0">
                <a:latin typeface="Arial" pitchFamily="34"/>
                <a:cs typeface="Arial" pitchFamily="34"/>
              </a:rPr>
              <a:t>5th trumpet  - 5 </a:t>
            </a:r>
            <a:r>
              <a:rPr lang="en-AU" sz="3600" b="1" dirty="0" smtClean="0">
                <a:latin typeface="Arial" pitchFamily="34"/>
                <a:cs typeface="Arial" pitchFamily="34"/>
              </a:rPr>
              <a:t>months / 150 years </a:t>
            </a:r>
            <a:r>
              <a:rPr lang="en-AU" sz="3600" dirty="0">
                <a:latin typeface="Arial" pitchFamily="34"/>
                <a:cs typeface="Arial" pitchFamily="34"/>
              </a:rPr>
              <a:t/>
            </a:r>
            <a:br>
              <a:rPr lang="en-AU" sz="3600" dirty="0">
                <a:latin typeface="Arial" pitchFamily="34"/>
                <a:cs typeface="Arial" pitchFamily="34"/>
              </a:rPr>
            </a:br>
            <a:r>
              <a:rPr lang="en-AU" sz="3600" b="1" dirty="0">
                <a:latin typeface="Arial" pitchFamily="34"/>
                <a:cs typeface="Arial" pitchFamily="34"/>
              </a:rPr>
              <a:t>July 27th 1299 – July 27th 1449</a:t>
            </a:r>
            <a:r>
              <a:rPr lang="en-AU" sz="3600" dirty="0">
                <a:latin typeface="Arial" pitchFamily="34"/>
                <a:cs typeface="Arial" pitchFamily="34"/>
              </a:rPr>
              <a:t/>
            </a:r>
            <a:br>
              <a:rPr lang="en-AU" sz="3600" dirty="0">
                <a:latin typeface="Arial" pitchFamily="34"/>
                <a:cs typeface="Arial" pitchFamily="34"/>
              </a:rPr>
            </a:br>
            <a:r>
              <a:rPr lang="en-AU" sz="3600" dirty="0">
                <a:latin typeface="Arial" pitchFamily="34"/>
                <a:cs typeface="Arial" pitchFamily="34"/>
              </a:rPr>
              <a:t/>
            </a:r>
            <a:br>
              <a:rPr lang="en-AU" sz="3600" dirty="0">
                <a:latin typeface="Arial" pitchFamily="34"/>
                <a:cs typeface="Arial" pitchFamily="34"/>
              </a:rPr>
            </a:br>
            <a:r>
              <a:rPr lang="en-AU" sz="3600" b="1" dirty="0">
                <a:latin typeface="Arial" pitchFamily="34"/>
                <a:cs typeface="Arial" pitchFamily="34"/>
              </a:rPr>
              <a:t>6th trumpet - </a:t>
            </a:r>
            <a:r>
              <a:rPr lang="en-AU" sz="3600" b="1" dirty="0">
                <a:latin typeface="Franklin Gothic Book" pitchFamily="18"/>
                <a:cs typeface="Arial" pitchFamily="34"/>
              </a:rPr>
              <a:t>an hour, and a day, and a month, and a year, = 391 years 15 days</a:t>
            </a:r>
            <a:br>
              <a:rPr lang="en-AU" sz="3600" b="1" dirty="0">
                <a:latin typeface="Franklin Gothic Book" pitchFamily="18"/>
                <a:cs typeface="Arial" pitchFamily="34"/>
              </a:rPr>
            </a:br>
            <a:r>
              <a:rPr lang="en-AU" sz="3600" b="1" dirty="0">
                <a:latin typeface="Franklin Gothic Book" pitchFamily="18"/>
                <a:cs typeface="Arial" pitchFamily="34"/>
              </a:rPr>
              <a:t>July 27th 1449 – August 11 1840</a:t>
            </a:r>
            <a:br>
              <a:rPr lang="en-AU" sz="3600" b="1" dirty="0">
                <a:latin typeface="Franklin Gothic Book" pitchFamily="18"/>
                <a:cs typeface="Arial" pitchFamily="34"/>
              </a:rPr>
            </a:br>
            <a:r>
              <a:rPr lang="en-AU" sz="3600" b="1" dirty="0">
                <a:latin typeface="Franklin Gothic Book" pitchFamily="18"/>
                <a:cs typeface="Arial" pitchFamily="34"/>
              </a:rPr>
              <a:t/>
            </a:r>
            <a:br>
              <a:rPr lang="en-AU" sz="3600" b="1" dirty="0">
                <a:latin typeface="Franklin Gothic Book" pitchFamily="18"/>
                <a:cs typeface="Arial" pitchFamily="34"/>
              </a:rPr>
            </a:br>
            <a:r>
              <a:rPr lang="en-AU" sz="3600" b="1" dirty="0">
                <a:latin typeface="Franklin Gothic Book" pitchFamily="18"/>
                <a:cs typeface="Arial" pitchFamily="34"/>
              </a:rPr>
              <a:t>Total span</a:t>
            </a:r>
            <a:br>
              <a:rPr lang="en-AU" sz="3600" b="1" dirty="0">
                <a:latin typeface="Franklin Gothic Book" pitchFamily="18"/>
                <a:cs typeface="Arial" pitchFamily="34"/>
              </a:rPr>
            </a:br>
            <a:r>
              <a:rPr lang="en-AU" sz="3600" b="1" dirty="0">
                <a:latin typeface="Franklin Gothic Book" pitchFamily="18"/>
                <a:cs typeface="Arial" pitchFamily="34"/>
              </a:rPr>
              <a:t>541 years 15 days.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2800">
                <a:latin typeface="Arial" pitchFamily="34"/>
                <a:cs typeface="Arial" pitchFamily="34"/>
              </a:rPr>
              <a:t>All of these dates need to have specific  events that happened exactly on each and every date to make this work.</a:t>
            </a:r>
            <a:br>
              <a:rPr lang="en-AU" sz="2800">
                <a:latin typeface="Arial" pitchFamily="34"/>
                <a:cs typeface="Arial" pitchFamily="34"/>
              </a:rPr>
            </a:br>
            <a:r>
              <a:rPr lang="en-AU" sz="2800">
                <a:latin typeface="Arial" pitchFamily="34"/>
                <a:cs typeface="Arial" pitchFamily="34"/>
              </a:rPr>
              <a:t/>
            </a:r>
            <a:br>
              <a:rPr lang="en-AU" sz="2800">
                <a:latin typeface="Arial" pitchFamily="34"/>
                <a:cs typeface="Arial" pitchFamily="34"/>
              </a:rPr>
            </a:br>
            <a:r>
              <a:rPr lang="en-AU" sz="2800">
                <a:latin typeface="Arial" pitchFamily="34"/>
                <a:cs typeface="Arial" pitchFamily="34"/>
              </a:rPr>
              <a:t>5 months begin                          July 27th 1299 </a:t>
            </a:r>
            <a:br>
              <a:rPr lang="en-AU" sz="2800">
                <a:latin typeface="Arial" pitchFamily="34"/>
                <a:cs typeface="Arial" pitchFamily="34"/>
              </a:rPr>
            </a:br>
            <a:r>
              <a:rPr lang="en-AU" sz="2800">
                <a:latin typeface="Arial" pitchFamily="34"/>
                <a:cs typeface="Arial" pitchFamily="34"/>
              </a:rPr>
              <a:t>                end                             July 27th 1449</a:t>
            </a:r>
            <a:br>
              <a:rPr lang="en-AU" sz="2800">
                <a:latin typeface="Arial" pitchFamily="34"/>
                <a:cs typeface="Arial" pitchFamily="34"/>
              </a:rPr>
            </a:br>
            <a:r>
              <a:rPr lang="en-AU" sz="2800">
                <a:latin typeface="Arial" pitchFamily="34"/>
                <a:cs typeface="Arial" pitchFamily="34"/>
              </a:rPr>
              <a:t/>
            </a:r>
            <a:br>
              <a:rPr lang="en-AU" sz="2800">
                <a:latin typeface="Arial" pitchFamily="34"/>
                <a:cs typeface="Arial" pitchFamily="34"/>
              </a:rPr>
            </a:br>
            <a:r>
              <a:rPr lang="en-AU" sz="2800">
                <a:latin typeface="Arial" pitchFamily="34"/>
                <a:cs typeface="Arial" pitchFamily="34"/>
              </a:rPr>
              <a:t>391 years 15 days begin            July 27th 1449 </a:t>
            </a:r>
            <a:br>
              <a:rPr lang="en-AU" sz="2800">
                <a:latin typeface="Arial" pitchFamily="34"/>
                <a:cs typeface="Arial" pitchFamily="34"/>
              </a:rPr>
            </a:br>
            <a:r>
              <a:rPr lang="en-AU" sz="2800">
                <a:latin typeface="Arial" pitchFamily="34"/>
                <a:cs typeface="Arial" pitchFamily="34"/>
              </a:rPr>
              <a:t>                               end               August 11th 1840</a:t>
            </a:r>
            <a:br>
              <a:rPr lang="en-AU" sz="2800">
                <a:latin typeface="Arial" pitchFamily="34"/>
                <a:cs typeface="Arial" pitchFamily="34"/>
              </a:rPr>
            </a:br>
            <a:r>
              <a:rPr lang="en-AU" sz="2800">
                <a:latin typeface="Arial" pitchFamily="34"/>
                <a:cs typeface="Arial" pitchFamily="34"/>
              </a:rPr>
              <a:t/>
            </a:r>
            <a:br>
              <a:rPr lang="en-AU" sz="2800">
                <a:latin typeface="Arial" pitchFamily="34"/>
                <a:cs typeface="Arial" pitchFamily="34"/>
              </a:rPr>
            </a:br>
            <a:r>
              <a:rPr lang="en-AU" sz="2800">
                <a:latin typeface="Arial" pitchFamily="34"/>
                <a:cs typeface="Arial" pitchFamily="34"/>
              </a:rPr>
              <a:t>If Josiah changed the end date to the 15th of August all of the rest of these dates are useless and the whole thing unravels.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3200" b="1" dirty="0" smtClean="0">
                <a:latin typeface="Franklin Gothic Book" pitchFamily="18"/>
              </a:rPr>
              <a:t>Instead of accepting a mistake it is often the case that we go into denial and try to prop it up somehow</a:t>
            </a:r>
            <a:r>
              <a:rPr lang="en-AU" sz="3200" dirty="0" smtClean="0">
                <a:latin typeface="Franklin Gothic Book" pitchFamily="18"/>
              </a:rPr>
              <a:t>. </a:t>
            </a:r>
            <a:r>
              <a:rPr lang="en-AU" sz="3200" b="1" dirty="0" smtClean="0">
                <a:latin typeface="Franklin Gothic Book" pitchFamily="18"/>
              </a:rPr>
              <a:t>Is it reasonable to say that something is so remarkable that it could be predicted even to the very day and then change it by 4 days while still claiming it to be a remarkable </a:t>
            </a:r>
            <a:r>
              <a:rPr lang="en-AU" sz="3200" b="1" dirty="0" err="1" smtClean="0">
                <a:latin typeface="Franklin Gothic Book" pitchFamily="18"/>
              </a:rPr>
              <a:t>fulfillment</a:t>
            </a:r>
            <a:r>
              <a:rPr lang="en-AU" sz="3200" b="1" dirty="0" smtClean="0">
                <a:latin typeface="Franklin Gothic Book" pitchFamily="18"/>
              </a:rPr>
              <a:t> because it was only 4 days off. Is that sensible? If we also accept that are we being rational?</a:t>
            </a:r>
            <a:r>
              <a:rPr lang="en-AU" sz="3200" dirty="0" smtClean="0">
                <a:solidFill>
                  <a:srgbClr val="69676D"/>
                </a:solidFill>
                <a:latin typeface="Franklin Gothic Book" pitchFamily="18"/>
              </a:rPr>
              <a:t/>
            </a:r>
            <a:br>
              <a:rPr lang="en-AU" sz="3200" dirty="0" smtClean="0">
                <a:solidFill>
                  <a:srgbClr val="69676D"/>
                </a:solidFill>
                <a:latin typeface="Franklin Gothic Book" pitchFamily="18"/>
              </a:rPr>
            </a:br>
            <a:r>
              <a:rPr lang="en-AU" sz="3200" dirty="0" smtClean="0">
                <a:solidFill>
                  <a:srgbClr val="69676D"/>
                </a:solidFill>
                <a:latin typeface="Franklin Gothic Book" pitchFamily="18"/>
              </a:rPr>
              <a:t/>
            </a:r>
            <a:br>
              <a:rPr lang="en-AU" sz="3200" dirty="0" smtClean="0">
                <a:solidFill>
                  <a:srgbClr val="69676D"/>
                </a:solidFill>
                <a:latin typeface="Franklin Gothic Book" pitchFamily="18"/>
              </a:rPr>
            </a:br>
            <a:r>
              <a:rPr lang="en-AU" sz="4800" u="sng" dirty="0" smtClean="0">
                <a:solidFill>
                  <a:schemeClr val="accent4"/>
                </a:solidFill>
                <a:latin typeface="Franklin Gothic Book" pitchFamily="18"/>
              </a:rPr>
              <a:t>Is God accurate or not?</a:t>
            </a:r>
            <a:endParaRPr lang="en-AU" sz="4800" u="sng" dirty="0">
              <a:solidFill>
                <a:schemeClr val="accent4"/>
              </a:solidFill>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3600" dirty="0" smtClean="0">
                <a:latin typeface="Arial" pitchFamily="34"/>
                <a:cs typeface="Arial" pitchFamily="34"/>
              </a:rPr>
              <a:t>Something went wrong. A mistake in interpretation was made and the mistake was never corrected.</a:t>
            </a:r>
            <a:br>
              <a:rPr lang="en-AU" sz="3600" dirty="0" smtClean="0">
                <a:latin typeface="Arial" pitchFamily="34"/>
                <a:cs typeface="Arial" pitchFamily="34"/>
              </a:rPr>
            </a:br>
            <a:r>
              <a:rPr lang="en-AU" sz="3600" dirty="0" smtClean="0">
                <a:latin typeface="Arial" pitchFamily="34"/>
                <a:cs typeface="Arial" pitchFamily="34"/>
              </a:rPr>
              <a:t/>
            </a:r>
            <a:br>
              <a:rPr lang="en-AU" sz="3600" dirty="0" smtClean="0">
                <a:latin typeface="Arial" pitchFamily="34"/>
                <a:cs typeface="Arial" pitchFamily="34"/>
              </a:rPr>
            </a:br>
            <a:r>
              <a:rPr lang="en-AU" sz="3600" dirty="0" smtClean="0">
                <a:latin typeface="Arial" pitchFamily="34"/>
                <a:cs typeface="Arial" pitchFamily="34"/>
              </a:rPr>
              <a:t>God tried to warn the </a:t>
            </a:r>
            <a:r>
              <a:rPr lang="en-AU" sz="3600" dirty="0" err="1">
                <a:latin typeface="Arial" pitchFamily="34"/>
                <a:cs typeface="Arial" pitchFamily="34"/>
              </a:rPr>
              <a:t>M</a:t>
            </a:r>
            <a:r>
              <a:rPr lang="en-AU" sz="3600" dirty="0" err="1" smtClean="0">
                <a:latin typeface="Arial" pitchFamily="34"/>
                <a:cs typeface="Arial" pitchFamily="34"/>
              </a:rPr>
              <a:t>illerites</a:t>
            </a:r>
            <a:r>
              <a:rPr lang="en-AU" sz="3600" dirty="0" smtClean="0">
                <a:latin typeface="Arial" pitchFamily="34"/>
                <a:cs typeface="Arial" pitchFamily="34"/>
              </a:rPr>
              <a:t> of their mistake but the warning wasn’t heeded, therefore the mistake has unwittingly been repeated by our pioneers all through the 19th century and has been handed down right even to our day uncorrected.</a:t>
            </a:r>
            <a:endParaRPr lang="en-AU" sz="3600" dirty="0">
              <a:latin typeface="Arial" pitchFamily="34"/>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name="GOD sent a prophet to the Millerite’s prior to 1844">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9600" b="1">
                <a:latin typeface="Arial" pitchFamily="34"/>
                <a:cs typeface="Arial" pitchFamily="34"/>
              </a:rPr>
              <a:t>GOD sent a prophet to the Millerite’s prior to 1844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name="Who was that prophet?">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11500" b="1">
                <a:latin typeface="Arial" pitchFamily="34"/>
                <a:cs typeface="Arial" pitchFamily="34"/>
              </a:rPr>
              <a:t>Who was that prophet?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name="William Foy">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16600" b="1">
                <a:latin typeface="Arial" pitchFamily="34"/>
                <a:cs typeface="Arial" pitchFamily="34"/>
              </a:rPr>
              <a:t>William Foy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1800" b="1" dirty="0">
                <a:solidFill>
                  <a:srgbClr val="EEEEEE"/>
                </a:solidFill>
                <a:latin typeface="Franklin Gothic Book" pitchFamily="18"/>
              </a:rPr>
              <a:t>GC 334.4</a:t>
            </a:r>
            <a:r>
              <a:rPr lang="en-AU" sz="1800" dirty="0">
                <a:solidFill>
                  <a:srgbClr val="EEEEEE"/>
                </a:solidFill>
                <a:latin typeface="Franklin Gothic Book" pitchFamily="18"/>
              </a:rPr>
              <a:t> (1911) In the year 1840 another remarkable </a:t>
            </a:r>
            <a:r>
              <a:rPr lang="en-AU" sz="1800" dirty="0" err="1">
                <a:solidFill>
                  <a:srgbClr val="EEEEEE"/>
                </a:solidFill>
                <a:latin typeface="Franklin Gothic Book" pitchFamily="18"/>
              </a:rPr>
              <a:t>fulfillment</a:t>
            </a:r>
            <a:r>
              <a:rPr lang="en-AU" sz="1800" dirty="0">
                <a:solidFill>
                  <a:srgbClr val="EEEEEE"/>
                </a:solidFill>
                <a:latin typeface="Franklin Gothic Book" pitchFamily="18"/>
              </a:rPr>
              <a:t> of prophecy excited widespread interest. Two years before, Josiah </a:t>
            </a:r>
            <a:r>
              <a:rPr lang="en-AU" sz="1800" dirty="0" err="1">
                <a:solidFill>
                  <a:srgbClr val="EEEEEE"/>
                </a:solidFill>
                <a:latin typeface="Franklin Gothic Book" pitchFamily="18"/>
              </a:rPr>
              <a:t>Litch</a:t>
            </a:r>
            <a:r>
              <a:rPr lang="en-AU" sz="1800" dirty="0">
                <a:solidFill>
                  <a:srgbClr val="EEEEEE"/>
                </a:solidFill>
                <a:latin typeface="Franklin Gothic Book" pitchFamily="18"/>
              </a:rPr>
              <a:t>, one of the leading ministers preaching the second advent, published an exposition of Revelation 9, </a:t>
            </a:r>
            <a:r>
              <a:rPr lang="en-AU" sz="1800" b="1" dirty="0">
                <a:solidFill>
                  <a:schemeClr val="accent4"/>
                </a:solidFill>
                <a:latin typeface="Franklin Gothic Book" pitchFamily="18"/>
              </a:rPr>
              <a:t>predicting the fall of the Ottoman Empire</a:t>
            </a:r>
            <a:r>
              <a:rPr lang="en-AU" sz="1800" dirty="0">
                <a:solidFill>
                  <a:srgbClr val="EEEEEE"/>
                </a:solidFill>
                <a:latin typeface="Franklin Gothic Book" pitchFamily="18"/>
              </a:rPr>
              <a:t>. According to his calculations</a:t>
            </a:r>
            <a:r>
              <a:rPr lang="en-AU" sz="1800" dirty="0">
                <a:solidFill>
                  <a:schemeClr val="accent4"/>
                </a:solidFill>
                <a:latin typeface="Franklin Gothic Book" pitchFamily="18"/>
              </a:rPr>
              <a:t>, </a:t>
            </a:r>
            <a:r>
              <a:rPr lang="en-AU" sz="1800" b="1" dirty="0">
                <a:solidFill>
                  <a:schemeClr val="accent4"/>
                </a:solidFill>
                <a:latin typeface="Franklin Gothic Book" pitchFamily="18"/>
              </a:rPr>
              <a:t>this power was to be overthrown "in A.D. 1840, sometime in the month of August;"</a:t>
            </a:r>
            <a:r>
              <a:rPr lang="en-AU" sz="1800" dirty="0">
                <a:solidFill>
                  <a:srgbClr val="EEEEEE"/>
                </a:solidFill>
                <a:latin typeface="Franklin Gothic Book" pitchFamily="18"/>
              </a:rPr>
              <a:t> and only a few days previous to its accomplishment he wrote: "Allowing the first period, 150 years, to have been exactly fulfilled before </a:t>
            </a:r>
            <a:r>
              <a:rPr lang="en-AU" sz="1800" dirty="0" err="1">
                <a:solidFill>
                  <a:srgbClr val="EEEEEE"/>
                </a:solidFill>
                <a:latin typeface="Franklin Gothic Book" pitchFamily="18"/>
              </a:rPr>
              <a:t>Deacozes</a:t>
            </a:r>
            <a:r>
              <a:rPr lang="en-AU" sz="1800" dirty="0">
                <a:solidFill>
                  <a:srgbClr val="EEEEEE"/>
                </a:solidFill>
                <a:latin typeface="Franklin Gothic Book" pitchFamily="18"/>
              </a:rPr>
              <a:t> ascended the throne by permission of the Turks, and that the 391 years, fifteen days, commenced at the close of the first period, </a:t>
            </a:r>
            <a:r>
              <a:rPr lang="en-AU" sz="1800" b="1" u="sng" dirty="0">
                <a:solidFill>
                  <a:schemeClr val="accent4"/>
                </a:solidFill>
                <a:latin typeface="Franklin Gothic Book" pitchFamily="18"/>
              </a:rPr>
              <a:t>it will end on the 11th of August, 1840, when the Ottoman power  in Constantinople may be expected to be broken.</a:t>
            </a:r>
            <a:r>
              <a:rPr lang="en-AU" sz="1800" dirty="0">
                <a:solidFill>
                  <a:srgbClr val="EEEEEE"/>
                </a:solidFill>
                <a:latin typeface="Franklin Gothic Book" pitchFamily="18"/>
              </a:rPr>
              <a:t> And this, I believe, will be found to be the case."--Josiah </a:t>
            </a:r>
            <a:r>
              <a:rPr lang="en-AU" sz="1800" dirty="0" err="1">
                <a:solidFill>
                  <a:srgbClr val="EEEEEE"/>
                </a:solidFill>
                <a:latin typeface="Franklin Gothic Book" pitchFamily="18"/>
              </a:rPr>
              <a:t>Litch</a:t>
            </a:r>
            <a:r>
              <a:rPr lang="en-AU" sz="1800" dirty="0">
                <a:solidFill>
                  <a:srgbClr val="EEEEEE"/>
                </a:solidFill>
                <a:latin typeface="Franklin Gothic Book" pitchFamily="18"/>
              </a:rPr>
              <a:t>, in Signs of the Times, and Expositor of Prophecy, Aug. 1, 1840.  </a:t>
            </a:r>
            <a:br>
              <a:rPr lang="en-AU" sz="1800" dirty="0">
                <a:solidFill>
                  <a:srgbClr val="EEEEEE"/>
                </a:solidFill>
                <a:latin typeface="Franklin Gothic Book" pitchFamily="18"/>
              </a:rPr>
            </a:br>
            <a:r>
              <a:rPr lang="en-AU" sz="1800" dirty="0">
                <a:solidFill>
                  <a:schemeClr val="accent4"/>
                </a:solidFill>
                <a:latin typeface="Franklin Gothic Book" pitchFamily="18"/>
              </a:rPr>
              <a:t>     </a:t>
            </a:r>
            <a:r>
              <a:rPr lang="en-AU" sz="1800" b="1" u="sng" dirty="0">
                <a:solidFill>
                  <a:schemeClr val="accent4"/>
                </a:solidFill>
                <a:latin typeface="Franklin Gothic Book" pitchFamily="18"/>
              </a:rPr>
              <a:t>At the very time specified, Turkey, through her ambassadors, accepted the protection of the allied powers of Europe, and thus placed herself under the control of Christian nations</a:t>
            </a:r>
            <a:r>
              <a:rPr lang="en-AU" sz="1800" dirty="0">
                <a:solidFill>
                  <a:schemeClr val="accent4"/>
                </a:solidFill>
                <a:latin typeface="Franklin Gothic Book" pitchFamily="18"/>
              </a:rPr>
              <a:t>. </a:t>
            </a:r>
            <a:r>
              <a:rPr lang="en-AU" sz="1800" b="1" u="sng" dirty="0">
                <a:solidFill>
                  <a:schemeClr val="accent4"/>
                </a:solidFill>
                <a:latin typeface="Franklin Gothic Book" pitchFamily="18"/>
              </a:rPr>
              <a:t>The event exactly fulfilled the prediction</a:t>
            </a:r>
            <a:r>
              <a:rPr lang="en-AU" sz="1800" b="1" u="sng" dirty="0">
                <a:solidFill>
                  <a:srgbClr val="EEEEEE"/>
                </a:solidFill>
                <a:latin typeface="Franklin Gothic Book" pitchFamily="18"/>
              </a:rPr>
              <a:t>. </a:t>
            </a:r>
            <a:r>
              <a:rPr lang="en-AU" sz="1800" dirty="0">
                <a:solidFill>
                  <a:srgbClr val="EEEEEE"/>
                </a:solidFill>
                <a:latin typeface="Franklin Gothic Book" pitchFamily="18"/>
              </a:rPr>
              <a:t>(See Appendix.) When it became known, multitudes were convinced of the correctness of the principles of prophetic interpretation adopted by Miller and his associates, and a wonderful impetus was given to the advent movement. Men of learning and position united with Miller, both in preaching and in publishing his views, and from 1840 to 1844 the work rapidly extended.  </a:t>
            </a:r>
            <a:r>
              <a:rPr lang="en-AU" sz="1800" dirty="0">
                <a:solidFill>
                  <a:srgbClr val="69676D"/>
                </a:solidFill>
                <a:latin typeface="Franklin Gothic Book" pitchFamily="18"/>
              </a:rPr>
              <a:t/>
            </a:r>
            <a:br>
              <a:rPr lang="en-AU" sz="1800" dirty="0">
                <a:solidFill>
                  <a:srgbClr val="69676D"/>
                </a:solidFill>
                <a:latin typeface="Franklin Gothic Book" pitchFamily="18"/>
              </a:rPr>
            </a:br>
            <a:endParaRPr lang="en-AU" sz="1800" dirty="0">
              <a:solidFill>
                <a:srgbClr val="69676D"/>
              </a:solidFill>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Ellen Whites testimony about William Foy.">
    <p:spTree>
      <p:nvGrpSpPr>
        <p:cNvPr id="1" name=""/>
        <p:cNvGrpSpPr/>
        <p:nvPr/>
      </p:nvGrpSpPr>
      <p:grpSpPr>
        <a:xfrm>
          <a:off x="0" y="0"/>
          <a:ext cx="0" cy="0"/>
          <a:chOff x="0" y="0"/>
          <a:chExt cx="0" cy="0"/>
        </a:xfrm>
      </p:grpSpPr>
      <p:sp>
        <p:nvSpPr>
          <p:cNvPr id="2" name="Title 6"/>
          <p:cNvSpPr txBox="1">
            <a:spLocks noGrp="1"/>
          </p:cNvSpPr>
          <p:nvPr>
            <p:ph type="title" idx="4294967295"/>
          </p:nvPr>
        </p:nvSpPr>
        <p:spPr>
          <a:xfrm>
            <a:off x="457200" y="274680"/>
            <a:ext cx="8229240" cy="6278040"/>
          </a:xfrm>
        </p:spPr>
        <p:txBody>
          <a:bodyPr wrap="square" lIns="90000" tIns="45000" rIns="90000" bIns="45000" anchor="t">
            <a:noAutofit/>
          </a:bodyPr>
          <a:lstStyle/>
          <a:p>
            <a:pPr lvl="0" hangingPunct="1"/>
            <a:r>
              <a:rPr lang="en-AU" sz="8800" b="1">
                <a:latin typeface="Franklin Gothic Book" pitchFamily="18"/>
              </a:rPr>
              <a:t>Ellen Whites testimony about William Foy.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le 6"/>
          <p:cNvSpPr txBox="1">
            <a:spLocks noGrp="1"/>
          </p:cNvSpPr>
          <p:nvPr>
            <p:ph type="title" idx="4294967295"/>
          </p:nvPr>
        </p:nvSpPr>
        <p:spPr>
          <a:xfrm>
            <a:off x="457200" y="274680"/>
            <a:ext cx="8229240" cy="6278040"/>
          </a:xfrm>
        </p:spPr>
        <p:txBody>
          <a:bodyPr wrap="square" lIns="90000" tIns="45000" rIns="90000" bIns="45000" anchor="t">
            <a:noAutofit/>
          </a:bodyPr>
          <a:lstStyle/>
          <a:p>
            <a:pPr algn="l" hangingPunct="1"/>
            <a:r>
              <a:rPr lang="en-AU" sz="1950" b="1" dirty="0" smtClean="0">
                <a:latin typeface="Tempus Sans ITC" panose="04020404030D07020202" pitchFamily="82" charset="0"/>
              </a:rPr>
              <a:t>E. </a:t>
            </a:r>
            <a:r>
              <a:rPr lang="en-AU" sz="1950" b="1" dirty="0" err="1" smtClean="0">
                <a:latin typeface="Tempus Sans ITC" panose="04020404030D07020202" pitchFamily="82" charset="0"/>
              </a:rPr>
              <a:t>G.White</a:t>
            </a:r>
            <a:r>
              <a:rPr lang="en-AU" sz="1950" b="1" dirty="0" smtClean="0">
                <a:latin typeface="Tempus Sans ITC" panose="04020404030D07020202" pitchFamily="82" charset="0"/>
              </a:rPr>
              <a:t> also gives clear witness to thee fact that Foy was an active lecturer. She writes that as a girl of 15 or 16, she often heard him speak at assemblies in the Beethoven Hall in Portland, Main. She writes: </a:t>
            </a:r>
            <a:br>
              <a:rPr lang="en-AU" sz="1950" b="1" dirty="0" smtClean="0">
                <a:latin typeface="Tempus Sans ITC" panose="04020404030D07020202" pitchFamily="82" charset="0"/>
              </a:rPr>
            </a:br>
            <a:r>
              <a:rPr lang="en-AU" sz="1950" b="1" i="1" dirty="0" smtClean="0">
                <a:latin typeface="Tempus Sans ITC" panose="04020404030D07020202" pitchFamily="82" charset="0"/>
              </a:rPr>
              <a:t>“We went over to Cape Elizabeth to hear him lecture. Father always took me with him when he went, and he would be going in a sleigh, and he would invite me to get in, and I would ride with them. That was before I got anywhere acquainted with him. (William Foy).“</a:t>
            </a:r>
            <a:br>
              <a:rPr lang="en-AU" sz="1950" b="1" i="1" dirty="0" smtClean="0">
                <a:latin typeface="Tempus Sans ITC" panose="04020404030D07020202" pitchFamily="82" charset="0"/>
              </a:rPr>
            </a:br>
            <a:r>
              <a:rPr lang="en-AU" sz="1950" b="1" dirty="0" smtClean="0">
                <a:latin typeface="Tempus Sans ITC" panose="04020404030D07020202" pitchFamily="82" charset="0"/>
              </a:rPr>
              <a:t>The Unknown Prophet , Backer p123</a:t>
            </a:r>
            <a:br>
              <a:rPr lang="en-AU" sz="1950" b="1" dirty="0" smtClean="0">
                <a:latin typeface="Tempus Sans ITC" panose="04020404030D07020202" pitchFamily="82" charset="0"/>
              </a:rPr>
            </a:br>
            <a:r>
              <a:rPr lang="en-AU" sz="1950" b="1" dirty="0">
                <a:latin typeface="Tempus Sans ITC" panose="04020404030D07020202" pitchFamily="82" charset="0"/>
              </a:rPr>
              <a:t/>
            </a:r>
            <a:br>
              <a:rPr lang="en-AU" sz="1950" b="1" dirty="0">
                <a:latin typeface="Tempus Sans ITC" panose="04020404030D07020202" pitchFamily="82" charset="0"/>
              </a:rPr>
            </a:br>
            <a:r>
              <a:rPr lang="en-AU" sz="2000" b="1" dirty="0">
                <a:latin typeface="Tempus Sans ITC" panose="04020404030D07020202" pitchFamily="82" charset="0"/>
              </a:rPr>
              <a:t>17MR 95.4 Then another time, there was Foy that had had visions. He had had four visions. He was in a large congregation, very large. He fell right to the floor. I do not know what they were doing in there, whether they were listening to preaching or not. But at any rate he fell to the floor. I do not know how long he was [down]--about three quarters of a hour, I think-- and he had all these [visions] before I had them. They were written out and published, and it is queer that I cannot find them in any of my books. But we have moved so many times. He had four.</a:t>
            </a:r>
            <a:r>
              <a:rPr lang="en-AU" sz="2000" dirty="0">
                <a:latin typeface="Tempus Sans ITC" panose="04020404030D07020202" pitchFamily="82" charset="0"/>
              </a:rPr>
              <a:t/>
            </a:r>
            <a:br>
              <a:rPr lang="en-AU" sz="2000" dirty="0">
                <a:latin typeface="Tempus Sans ITC" panose="04020404030D07020202" pitchFamily="82" charset="0"/>
              </a:rPr>
            </a:br>
            <a:endParaRPr lang="en-AU" sz="1950" dirty="0">
              <a:solidFill>
                <a:srgbClr val="69676D"/>
              </a:solidFill>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199" y="275572"/>
            <a:ext cx="8273441" cy="6048547"/>
          </a:xfrm>
        </p:spPr>
        <p:txBody>
          <a:bodyPr wrap="square" lIns="90000" tIns="45000" rIns="90000" bIns="45000" anchor="t">
            <a:noAutofit/>
          </a:bodyPr>
          <a:lstStyle/>
          <a:p>
            <a:r>
              <a:rPr lang="en-AU" sz="2300" b="1" dirty="0">
                <a:latin typeface="Tempus Sans ITC" panose="04020404030D07020202" pitchFamily="82" charset="0"/>
                <a:ea typeface="Calibri" panose="020F0502020204030204" pitchFamily="34" charset="0"/>
                <a:cs typeface="Times New Roman" panose="02020603050405020304" pitchFamily="18" charset="0"/>
              </a:rPr>
              <a:t>THE CHRISTIAN EXPERIENCE of WILLIAM E . FOY TOGETHER WITH THE TWO VISIONS HE RECEIVED IN THE MONTHS OF JAN. AND FEB. 1842. PORTLAND </a:t>
            </a:r>
            <a:r>
              <a:rPr lang="en-AU" sz="2300" b="1" dirty="0" err="1">
                <a:latin typeface="Tempus Sans ITC" panose="04020404030D07020202" pitchFamily="82" charset="0"/>
                <a:ea typeface="Calibri" panose="020F0502020204030204" pitchFamily="34" charset="0"/>
                <a:cs typeface="Times New Roman" panose="02020603050405020304" pitchFamily="18" charset="0"/>
              </a:rPr>
              <a:t>pge</a:t>
            </a:r>
            <a:r>
              <a:rPr lang="en-AU" sz="2300" b="1" dirty="0">
                <a:latin typeface="Tempus Sans ITC" panose="04020404030D07020202" pitchFamily="82" charset="0"/>
                <a:ea typeface="Calibri" panose="020F0502020204030204" pitchFamily="34" charset="0"/>
                <a:cs typeface="Times New Roman" panose="02020603050405020304" pitchFamily="18" charset="0"/>
              </a:rPr>
              <a:t> 18 </a:t>
            </a:r>
            <a:r>
              <a:rPr lang="en-AU" sz="2300" dirty="0">
                <a:latin typeface="Calibri" panose="020F0502020204030204" pitchFamily="34" charset="0"/>
                <a:ea typeface="Calibri" panose="020F0502020204030204" pitchFamily="34" charset="0"/>
                <a:cs typeface="Times New Roman" panose="02020603050405020304" pitchFamily="18" charset="0"/>
              </a:rPr>
              <a:t/>
            </a:r>
            <a:br>
              <a:rPr lang="en-AU" sz="2300" dirty="0">
                <a:latin typeface="Calibri" panose="020F0502020204030204" pitchFamily="34" charset="0"/>
                <a:ea typeface="Calibri" panose="020F0502020204030204" pitchFamily="34" charset="0"/>
                <a:cs typeface="Times New Roman" panose="02020603050405020304" pitchFamily="18" charset="0"/>
              </a:rPr>
            </a:br>
            <a:r>
              <a:rPr lang="en-AU" sz="2300" b="1" i="1" dirty="0" smtClean="0">
                <a:solidFill>
                  <a:srgbClr val="000000"/>
                </a:solidFill>
                <a:latin typeface="Lucida Sans" pitchFamily="18"/>
                <a:ea typeface="Andale Sans UI" pitchFamily="2"/>
              </a:rPr>
              <a:t>"</a:t>
            </a:r>
            <a:r>
              <a:rPr lang="en-AU" sz="2300" b="1" i="1" dirty="0" smtClean="0">
                <a:solidFill>
                  <a:schemeClr val="bg1"/>
                </a:solidFill>
                <a:latin typeface="Lucida Sans" pitchFamily="18"/>
                <a:ea typeface="Andale Sans UI" pitchFamily="2"/>
              </a:rPr>
              <a:t>As we passed the bar, we entered upon a boundless place which was lighted up with great brightness. Near the place through which we passed, I beheld a mighty angel clothed in pure white raiment, having a crown of brightness on his head. He appeared to be gazing through the bar, and his eyes, like lamps of fire, were fixed with steadfastness upon the earth. He stood with his right foot placed before him, as tough walking; and his object appeared to be to reach the earth. But three steps remained for him to take. Against his breast and across his left hand was, as it were, a trumpet of silver; and a great terrible voice came from the midst of the boundless place, saying: "</a:t>
            </a:r>
            <a:r>
              <a:rPr lang="en-AU" sz="2300" b="1" u="sng" dirty="0" smtClean="0">
                <a:solidFill>
                  <a:schemeClr val="accent4"/>
                </a:solidFill>
                <a:latin typeface="Lucida Sans" pitchFamily="18"/>
                <a:ea typeface="Andale Sans UI" pitchFamily="2"/>
              </a:rPr>
              <a:t>The  sixth angel hath not yet done sounding</a:t>
            </a:r>
            <a:endParaRPr lang="en-AU" sz="2300" b="1" u="sng" dirty="0">
              <a:solidFill>
                <a:schemeClr val="accent4"/>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r>
              <a:rPr lang="en-AU" sz="4800" dirty="0"/>
              <a:t>Josiah </a:t>
            </a:r>
            <a:r>
              <a:rPr lang="en-AU" sz="4800" dirty="0" err="1" smtClean="0"/>
              <a:t>Litch’s</a:t>
            </a:r>
            <a:r>
              <a:rPr lang="en-AU" sz="4800" dirty="0" smtClean="0"/>
              <a:t> </a:t>
            </a:r>
            <a:r>
              <a:rPr lang="en-AU" sz="4800" dirty="0"/>
              <a:t>prediction about the close of probation and the end of the sixth plague were corrected by our pioneers but the error in the interpretation of the trumpets never was.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3091754451"/>
              </p:ext>
            </p:extLst>
          </p:nvPr>
        </p:nvGraphicFramePr>
        <p:xfrm>
          <a:off x="457200" y="274680"/>
          <a:ext cx="8229240" cy="6179908"/>
        </p:xfrm>
        <a:graphic>
          <a:graphicData uri="http://schemas.openxmlformats.org/drawingml/2006/table">
            <a:tbl>
              <a:tblPr firstRow="1" bandRow="1">
                <a:tableStyleId>{5C22544A-7EE6-4342-B048-85BDC9FD1C3A}</a:tableStyleId>
              </a:tblPr>
              <a:tblGrid>
                <a:gridCol w="4114620"/>
                <a:gridCol w="4114620"/>
              </a:tblGrid>
              <a:tr h="6179908">
                <a:tc>
                  <a:txBody>
                    <a:bodyPr/>
                    <a:lstStyle/>
                    <a:p>
                      <a:pPr algn="ctr">
                        <a:lnSpc>
                          <a:spcPct val="100000"/>
                        </a:lnSpc>
                      </a:pPr>
                      <a:r>
                        <a:rPr lang="en-AU" sz="2200" b="1" dirty="0" smtClean="0">
                          <a:solidFill>
                            <a:schemeClr val="bg1"/>
                          </a:solidFill>
                          <a:latin typeface="+mj-lt"/>
                        </a:rPr>
                        <a:t>James White</a:t>
                      </a:r>
                    </a:p>
                    <a:p>
                      <a:pPr algn="ctr">
                        <a:lnSpc>
                          <a:spcPct val="100000"/>
                        </a:lnSpc>
                      </a:pPr>
                      <a:r>
                        <a:rPr lang="en-AU" sz="2200" b="1" dirty="0" smtClean="0">
                          <a:solidFill>
                            <a:schemeClr val="bg1"/>
                          </a:solidFill>
                          <a:latin typeface="+mj-lt"/>
                        </a:rPr>
                        <a:t>The Sultan did despatch </a:t>
                      </a:r>
                      <a:r>
                        <a:rPr lang="en-AU" sz="2200" b="1" dirty="0" err="1" smtClean="0">
                          <a:solidFill>
                            <a:schemeClr val="bg1"/>
                          </a:solidFill>
                          <a:latin typeface="+mj-lt"/>
                        </a:rPr>
                        <a:t>Rifat</a:t>
                      </a:r>
                      <a:r>
                        <a:rPr lang="en-AU" sz="2200" b="1" dirty="0" smtClean="0">
                          <a:solidFill>
                            <a:schemeClr val="bg1"/>
                          </a:solidFill>
                          <a:latin typeface="+mj-lt"/>
                        </a:rPr>
                        <a:t> </a:t>
                      </a:r>
                      <a:r>
                        <a:rPr lang="en-AU" sz="2200" b="1" dirty="0" err="1" smtClean="0">
                          <a:solidFill>
                            <a:schemeClr val="bg1"/>
                          </a:solidFill>
                          <a:latin typeface="+mj-lt"/>
                        </a:rPr>
                        <a:t>Bey</a:t>
                      </a:r>
                      <a:r>
                        <a:rPr lang="en-AU" sz="2200" b="1" dirty="0" smtClean="0">
                          <a:solidFill>
                            <a:schemeClr val="bg1"/>
                          </a:solidFill>
                          <a:latin typeface="+mj-lt"/>
                        </a:rPr>
                        <a:t> in a government</a:t>
                      </a:r>
                      <a:r>
                        <a:rPr lang="en-AU" sz="2200" b="1" baseline="0" dirty="0" smtClean="0">
                          <a:solidFill>
                            <a:schemeClr val="bg1"/>
                          </a:solidFill>
                          <a:latin typeface="+mj-lt"/>
                        </a:rPr>
                        <a:t> </a:t>
                      </a:r>
                      <a:r>
                        <a:rPr lang="en-AU" sz="2200" b="1" dirty="0" smtClean="0">
                          <a:solidFill>
                            <a:schemeClr val="bg1"/>
                          </a:solidFill>
                          <a:latin typeface="+mj-lt"/>
                        </a:rPr>
                        <a:t>steamer (which left Constantinople Aug. 5) to Alexandria, to communicate to </a:t>
                      </a:r>
                      <a:r>
                        <a:rPr lang="en-AU" sz="2200" b="1" dirty="0" err="1" smtClean="0">
                          <a:solidFill>
                            <a:schemeClr val="bg1"/>
                          </a:solidFill>
                          <a:latin typeface="+mj-lt"/>
                        </a:rPr>
                        <a:t>Mehemet</a:t>
                      </a:r>
                      <a:r>
                        <a:rPr lang="en-AU" sz="2200" b="1" dirty="0" smtClean="0">
                          <a:solidFill>
                            <a:schemeClr val="bg1"/>
                          </a:solidFill>
                          <a:latin typeface="+mj-lt"/>
                        </a:rPr>
                        <a:t> the ultimatum. This was a voluntary governmental act of the Sultan. The question now comes up, when was that document put officially under the control of </a:t>
                      </a:r>
                      <a:r>
                        <a:rPr lang="en-AU" sz="2200" b="1" dirty="0" err="1" smtClean="0">
                          <a:solidFill>
                            <a:schemeClr val="bg1"/>
                          </a:solidFill>
                          <a:latin typeface="+mj-lt"/>
                        </a:rPr>
                        <a:t>Mehemet</a:t>
                      </a:r>
                      <a:r>
                        <a:rPr lang="en-AU" sz="2200" b="1" dirty="0" smtClean="0">
                          <a:solidFill>
                            <a:schemeClr val="bg1"/>
                          </a:solidFill>
                          <a:latin typeface="+mj-lt"/>
                        </a:rPr>
                        <a:t> Ali? The following extract from a letter of a correspondent of the London Morning Chronicle, of Sep. 18, 1840, dated, Constantinople, Aug. 27th, 1840, will answer the question: </a:t>
                      </a:r>
                      <a:endParaRPr lang="en-AU" sz="2200" b="1" dirty="0">
                        <a:solidFill>
                          <a:schemeClr val="bg1"/>
                        </a:solidFill>
                        <a:latin typeface="+mj-lt"/>
                      </a:endParaRPr>
                    </a:p>
                  </a:txBody>
                  <a:tcPr/>
                </a:tc>
                <a:tc>
                  <a:txBody>
                    <a:bodyPr/>
                    <a:lstStyle/>
                    <a:p>
                      <a:pPr algn="ctr">
                        <a:lnSpc>
                          <a:spcPct val="100000"/>
                        </a:lnSpc>
                        <a:spcAft>
                          <a:spcPts val="800"/>
                        </a:spcAft>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endParaRPr lang="en-AU" sz="22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lnSpc>
                          <a:spcPct val="100000"/>
                        </a:lnSpc>
                        <a:spcAft>
                          <a:spcPts val="800"/>
                        </a:spcAft>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The Sultan did despatch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Rifat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Bey</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in a government steamer, (which left Constantinople Aug. 5,) to Alexandria, to communicate to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the ultimatum. This was a voluntary governmental act of the Sultan. The question now comes up, When was that document put officially under the control of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Ali? </a:t>
                      </a:r>
                      <a:endParaRPr lang="en-A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The following extract of a letter from a correspondent of the London Morning Chronicle, of Sept. 18, 1840, dated "Constantinople, Aug. 27th, 1840," will answer the question:-</a:t>
                      </a:r>
                      <a:endParaRPr lang="en-AU" sz="2200" dirty="0"/>
                    </a:p>
                  </a:txBody>
                  <a:tcPr/>
                </a:tc>
              </a:tr>
            </a:tbl>
          </a:graphicData>
        </a:graphic>
      </p:graphicFrame>
    </p:spTree>
    <p:extLst>
      <p:ext uri="{BB962C8B-B14F-4D97-AF65-F5344CB8AC3E}">
        <p14:creationId xmlns:p14="http://schemas.microsoft.com/office/powerpoint/2010/main" val="2212797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602076376"/>
              </p:ext>
            </p:extLst>
          </p:nvPr>
        </p:nvGraphicFramePr>
        <p:xfrm>
          <a:off x="524255" y="107576"/>
          <a:ext cx="8095130" cy="6494929"/>
        </p:xfrm>
        <a:graphic>
          <a:graphicData uri="http://schemas.openxmlformats.org/drawingml/2006/table">
            <a:tbl>
              <a:tblPr firstRow="1" bandRow="1">
                <a:tableStyleId>{5C22544A-7EE6-4342-B048-85BDC9FD1C3A}</a:tableStyleId>
              </a:tblPr>
              <a:tblGrid>
                <a:gridCol w="4047565"/>
                <a:gridCol w="4047565"/>
              </a:tblGrid>
              <a:tr h="6494929">
                <a:tc>
                  <a:txBody>
                    <a:bodyPr/>
                    <a:lstStyle/>
                    <a:p>
                      <a:pPr algn="ctr"/>
                      <a:r>
                        <a:rPr lang="en-AU" sz="2100" b="1" dirty="0" smtClean="0">
                          <a:latin typeface="+mj-lt"/>
                        </a:rPr>
                        <a:t>James White (Cont.)</a:t>
                      </a:r>
                    </a:p>
                    <a:p>
                      <a:pPr algn="ctr"/>
                      <a:r>
                        <a:rPr lang="en-AU" sz="2100" b="1" dirty="0" smtClean="0">
                          <a:latin typeface="+mj-lt"/>
                        </a:rPr>
                        <a:t>"By the French steamer of the 24th, we have advice from Egypt to the 16th. They show no alteration in the resolution of the </a:t>
                      </a:r>
                      <a:r>
                        <a:rPr lang="en-AU" sz="2100" b="1" dirty="0" err="1" smtClean="0">
                          <a:latin typeface="+mj-lt"/>
                        </a:rPr>
                        <a:t>Pacha</a:t>
                      </a:r>
                      <a:r>
                        <a:rPr lang="en-AU" sz="2100" b="1" dirty="0" smtClean="0">
                          <a:latin typeface="+mj-lt"/>
                        </a:rPr>
                        <a:t>. Confiding in the </a:t>
                      </a:r>
                      <a:r>
                        <a:rPr lang="en-AU" sz="2100" b="1" dirty="0" err="1" smtClean="0">
                          <a:latin typeface="+mj-lt"/>
                        </a:rPr>
                        <a:t>valor</a:t>
                      </a:r>
                      <a:r>
                        <a:rPr lang="en-AU" sz="2100" b="1" dirty="0" smtClean="0">
                          <a:latin typeface="+mj-lt"/>
                        </a:rPr>
                        <a:t> of his Arab army, and in the strength of the fortifications which defend his capital, he seems determined to abide by the last alternative; and as recourse to this, therefore, is not inevitable, all hope may be considered as at an end of a termination of the affair without bloodshed. Immediately on the arrival of the Cyclops steamer with the news of the convention of the four powers, </a:t>
                      </a:r>
                      <a:r>
                        <a:rPr lang="en-AU" sz="2100" b="1" dirty="0" err="1" smtClean="0">
                          <a:latin typeface="+mj-lt"/>
                        </a:rPr>
                        <a:t>Mehemet</a:t>
                      </a:r>
                      <a:r>
                        <a:rPr lang="en-AU" sz="2100" b="1" dirty="0" smtClean="0">
                          <a:latin typeface="+mj-lt"/>
                        </a:rPr>
                        <a:t> Ali, </a:t>
                      </a:r>
                      <a:endParaRPr lang="en-AU" sz="2100" b="1" dirty="0">
                        <a:latin typeface="+mj-lt"/>
                      </a:endParaRPr>
                    </a:p>
                  </a:txBody>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100" b="0" kern="1200" dirty="0" smtClean="0">
                          <a:solidFill>
                            <a:schemeClr val="lt1"/>
                          </a:solidFill>
                          <a:latin typeface="+mn-lt"/>
                          <a:ea typeface="+mn-ea"/>
                          <a:cs typeface="+mn-cs"/>
                        </a:rPr>
                        <a:t>(Cont.)</a:t>
                      </a:r>
                    </a:p>
                    <a:p>
                      <a:pPr marL="0" marR="0" indent="0" algn="ctr" defTabSz="914400" rtl="0" eaLnBrk="1" fontAlgn="auto" latinLnBrk="0" hangingPunct="1">
                        <a:lnSpc>
                          <a:spcPct val="107000"/>
                        </a:lnSpc>
                        <a:spcBef>
                          <a:spcPts val="0"/>
                        </a:spcBef>
                        <a:spcAft>
                          <a:spcPts val="80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"By the French steamer of the 24th, we have advices from Egypt to the 16th. They show no alteration in the resolution of the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Pacha</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Confiding in the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valor</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of his Arab army, and in the strength of the fortifications which defend his capital, he seems determined to abide by the last alternative; and as recourse to this, therefore, is now inevitable, all hope may be considered as at an end of a termination of the affair without bloodshed. Immediately on the arrival of the Cyclops steamer with the news of the convention of the four powers,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Ali, </a:t>
                      </a:r>
                      <a:endParaRPr lang="en-AU" sz="2100" dirty="0" smtClean="0"/>
                    </a:p>
                    <a:p>
                      <a:pPr algn="ctr">
                        <a:lnSpc>
                          <a:spcPct val="107000"/>
                        </a:lnSpc>
                        <a:spcAft>
                          <a:spcPts val="800"/>
                        </a:spcAft>
                      </a:pPr>
                      <a:endParaRPr lang="en-AU" sz="2100" dirty="0"/>
                    </a:p>
                  </a:txBody>
                  <a:tcPr/>
                </a:tc>
              </a:tr>
            </a:tbl>
          </a:graphicData>
        </a:graphic>
      </p:graphicFrame>
    </p:spTree>
    <p:extLst>
      <p:ext uri="{BB962C8B-B14F-4D97-AF65-F5344CB8AC3E}">
        <p14:creationId xmlns:p14="http://schemas.microsoft.com/office/powerpoint/2010/main" val="2532042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3972624535"/>
              </p:ext>
            </p:extLst>
          </p:nvPr>
        </p:nvGraphicFramePr>
        <p:xfrm>
          <a:off x="457200" y="274680"/>
          <a:ext cx="8229240" cy="6179908"/>
        </p:xfrm>
        <a:graphic>
          <a:graphicData uri="http://schemas.openxmlformats.org/drawingml/2006/table">
            <a:tbl>
              <a:tblPr firstRow="1" bandRow="1">
                <a:tableStyleId>{5C22544A-7EE6-4342-B048-85BDC9FD1C3A}</a:tableStyleId>
              </a:tblPr>
              <a:tblGrid>
                <a:gridCol w="4114620"/>
                <a:gridCol w="4114620"/>
              </a:tblGrid>
              <a:tr h="6179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100" b="0" dirty="0" smtClean="0"/>
                        <a:t>James White </a:t>
                      </a:r>
                      <a:r>
                        <a:rPr lang="en-AU" sz="2100" b="0" kern="1200" dirty="0" smtClean="0">
                          <a:solidFill>
                            <a:schemeClr val="lt1"/>
                          </a:solidFill>
                          <a:latin typeface="+mn-lt"/>
                          <a:ea typeface="+mn-ea"/>
                          <a:cs typeface="+mn-cs"/>
                        </a:rPr>
                        <a:t>(Cont.)</a:t>
                      </a:r>
                    </a:p>
                    <a:p>
                      <a:pPr algn="ctr"/>
                      <a:endParaRPr lang="en-AU" sz="2100" b="0" dirty="0" smtClean="0"/>
                    </a:p>
                    <a:p>
                      <a:pPr algn="ctr"/>
                      <a:r>
                        <a:rPr lang="en-AU" sz="2100" b="0" dirty="0" smtClean="0"/>
                        <a:t>it is stated, had quitted Alexandria, to make a short tour through Lower Egypt. The object of his absenting himself at such a moment being partly to avoid conferences with the European consuls, but principally to </a:t>
                      </a:r>
                      <a:r>
                        <a:rPr lang="en-AU" sz="2100" b="0" dirty="0" err="1" smtClean="0"/>
                        <a:t>endeavor</a:t>
                      </a:r>
                      <a:r>
                        <a:rPr lang="en-AU" sz="2100" b="0" dirty="0" smtClean="0"/>
                        <a:t>, by his own presence, to arouse the fanaticism of the Bedouin tribes, and facilitate the raising of his new levies. During the interval of his absence, the Turkish government steamer, which had reached Alexandria on the 11th, with the envoy </a:t>
                      </a:r>
                      <a:r>
                        <a:rPr lang="en-AU" sz="2100" b="0" dirty="0" err="1" smtClean="0"/>
                        <a:t>Rifat</a:t>
                      </a:r>
                      <a:r>
                        <a:rPr lang="en-AU" sz="2100" b="0" dirty="0" smtClean="0"/>
                        <a:t> </a:t>
                      </a:r>
                      <a:r>
                        <a:rPr lang="en-AU" sz="2100" b="0" dirty="0" err="1" smtClean="0"/>
                        <a:t>Bey</a:t>
                      </a:r>
                      <a:r>
                        <a:rPr lang="en-AU" sz="2100" b="0" dirty="0" smtClean="0"/>
                        <a:t> on board, had been by his orders placed in quarantine,</a:t>
                      </a:r>
                      <a:endParaRPr lang="en-AU" sz="2100" b="0" dirty="0"/>
                    </a:p>
                  </a:txBody>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100" b="0" kern="1200" dirty="0" smtClean="0">
                          <a:solidFill>
                            <a:schemeClr val="lt1"/>
                          </a:solidFill>
                          <a:latin typeface="+mn-lt"/>
                          <a:ea typeface="+mn-ea"/>
                          <a:cs typeface="+mn-cs"/>
                        </a:rPr>
                        <a:t>(Cont.)</a:t>
                      </a:r>
                      <a:endParaRPr lang="en-AU" sz="21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marL="0" marR="0" indent="0" algn="ctr" defTabSz="914400" rtl="0" eaLnBrk="1" fontAlgn="auto" latinLnBrk="0" hangingPunct="1">
                        <a:lnSpc>
                          <a:spcPct val="107000"/>
                        </a:lnSpc>
                        <a:spcBef>
                          <a:spcPts val="0"/>
                        </a:spcBef>
                        <a:spcAft>
                          <a:spcPts val="80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it is stated, had quitted Alexandria, to make a short tour through Lower Egypt. The object of his absenting himself at such a moment being partly to avoid conferences with the European consuls, but principally to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endeavor</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by his own presence, to arouse the fanaticism of the Bedouin tribes, and facilitate the raising of his new levies. During the interval of this absence, the Turkish government steamer, which had reached Alexandria on the 11th, with the envoy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Rifat</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Bey</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on board, had been by his orders placed in quarantine, </a:t>
                      </a:r>
                      <a:endParaRPr lang="en-AU" sz="2100" dirty="0" smtClean="0"/>
                    </a:p>
                    <a:p>
                      <a:pPr algn="ctr">
                        <a:lnSpc>
                          <a:spcPct val="107000"/>
                        </a:lnSpc>
                        <a:spcAft>
                          <a:spcPts val="800"/>
                        </a:spcAft>
                      </a:pPr>
                      <a:endParaRPr lang="en-AU" sz="2100" dirty="0"/>
                    </a:p>
                  </a:txBody>
                  <a:tcPr/>
                </a:tc>
              </a:tr>
            </a:tbl>
          </a:graphicData>
        </a:graphic>
      </p:graphicFrame>
    </p:spTree>
    <p:extLst>
      <p:ext uri="{BB962C8B-B14F-4D97-AF65-F5344CB8AC3E}">
        <p14:creationId xmlns:p14="http://schemas.microsoft.com/office/powerpoint/2010/main" val="60809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848512687"/>
              </p:ext>
            </p:extLst>
          </p:nvPr>
        </p:nvGraphicFramePr>
        <p:xfrm>
          <a:off x="457200" y="439804"/>
          <a:ext cx="8099368" cy="5999607"/>
        </p:xfrm>
        <a:graphic>
          <a:graphicData uri="http://schemas.openxmlformats.org/drawingml/2006/table">
            <a:tbl>
              <a:tblPr firstRow="1" bandRow="1">
                <a:tableStyleId>{5C22544A-7EE6-4342-B048-85BDC9FD1C3A}</a:tableStyleId>
              </a:tblPr>
              <a:tblGrid>
                <a:gridCol w="4049684"/>
                <a:gridCol w="4049684"/>
              </a:tblGrid>
              <a:tr h="49305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100" b="0" dirty="0" smtClean="0"/>
                        <a:t>James White </a:t>
                      </a:r>
                      <a:r>
                        <a:rPr lang="en-AU" sz="2100" b="0" kern="1200" dirty="0" smtClean="0">
                          <a:solidFill>
                            <a:schemeClr val="lt1"/>
                          </a:solidFill>
                          <a:latin typeface="+mn-lt"/>
                          <a:ea typeface="+mn-ea"/>
                          <a:cs typeface="+mn-cs"/>
                        </a:rPr>
                        <a:t>(Cont.)</a:t>
                      </a:r>
                      <a:endParaRPr lang="en-AU" sz="2100" b="0" dirty="0" smtClean="0"/>
                    </a:p>
                    <a:p>
                      <a:pPr algn="ctr"/>
                      <a:r>
                        <a:rPr lang="en-AU" sz="2100" b="0" dirty="0" smtClean="0"/>
                        <a:t>and she was not released from it till the 16th. Previous, however, to the Porte's leaving, and on the very day on which he had been admitted to pratique, the above named functionary had had an audience of the </a:t>
                      </a:r>
                      <a:r>
                        <a:rPr lang="en-AU" sz="2100" b="0" dirty="0" err="1" smtClean="0"/>
                        <a:t>Pacha</a:t>
                      </a:r>
                      <a:r>
                        <a:rPr lang="en-AU" sz="2100" b="0" dirty="0" smtClean="0"/>
                        <a:t>, and had communicated to him the command of the Sultan, with respect to the evacuation of the Syrian provinces, appointing another audience for the next day, when, in the presence of the consuls of the European powers, he would receive from him his definite answer, and inform him of the alternative of his refusing to obey;</a:t>
                      </a:r>
                      <a:endParaRPr lang="en-AU" sz="2100" b="0" dirty="0"/>
                    </a:p>
                  </a:txBody>
                  <a:tcPr/>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100" b="0" kern="1200" dirty="0" smtClean="0">
                          <a:solidFill>
                            <a:schemeClr val="lt1"/>
                          </a:solidFill>
                          <a:latin typeface="+mn-lt"/>
                          <a:ea typeface="+mn-ea"/>
                          <a:cs typeface="+mn-cs"/>
                        </a:rPr>
                        <a:t>(Cont.</a:t>
                      </a:r>
                      <a:r>
                        <a:rPr lang="en-AU" sz="2100" b="0" kern="1200" baseline="0" dirty="0" smtClean="0">
                          <a:solidFill>
                            <a:schemeClr val="lt1"/>
                          </a:solidFill>
                          <a:latin typeface="+mn-lt"/>
                          <a:ea typeface="+mn-ea"/>
                          <a:cs typeface="+mn-cs"/>
                        </a:rPr>
                        <a:t>)</a:t>
                      </a:r>
                      <a:endParaRPr lang="en-AU" sz="21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and she was not released from it till the 16th. </a:t>
                      </a:r>
                      <a:r>
                        <a:rPr lang="en-AU" sz="2100" b="1" u="none" dirty="0" smtClean="0">
                          <a:solidFill>
                            <a:schemeClr val="bg1"/>
                          </a:solidFill>
                          <a:effectLst/>
                          <a:latin typeface="Calibri Light" panose="020F0302020204030204" pitchFamily="34" charset="0"/>
                          <a:ea typeface="Calibri" panose="020F0502020204030204" pitchFamily="34" charset="0"/>
                          <a:cs typeface="Times New Roman" panose="02020603050405020304" pitchFamily="18" charset="0"/>
                        </a:rPr>
                        <a:t>Previous, however, to the Porte's leaving, </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and on the very day on which he had been admitted to pratique, the above named functionary had had an audience of the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Pacha</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and had communicated to him the command of the Sultan, with respect to the evacuation of the Syrian provinces, appointing another audience for the next day, when, in the presence of the consuls of the European powers, he would receive from him his definite answer, and inform him of the alternative of his refusing to obey;</a:t>
                      </a:r>
                      <a:endParaRPr lang="en-AU" sz="2100" dirty="0"/>
                    </a:p>
                  </a:txBody>
                  <a:tcPr/>
                </a:tc>
              </a:tr>
            </a:tbl>
          </a:graphicData>
        </a:graphic>
      </p:graphicFrame>
    </p:spTree>
    <p:extLst>
      <p:ext uri="{BB962C8B-B14F-4D97-AF65-F5344CB8AC3E}">
        <p14:creationId xmlns:p14="http://schemas.microsoft.com/office/powerpoint/2010/main" val="3457443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3471862313"/>
              </p:ext>
            </p:extLst>
          </p:nvPr>
        </p:nvGraphicFramePr>
        <p:xfrm>
          <a:off x="457200" y="274680"/>
          <a:ext cx="8229240" cy="6179908"/>
        </p:xfrm>
        <a:graphic>
          <a:graphicData uri="http://schemas.openxmlformats.org/drawingml/2006/table">
            <a:tbl>
              <a:tblPr firstRow="1" bandRow="1">
                <a:tableStyleId>{5C22544A-7EE6-4342-B048-85BDC9FD1C3A}</a:tableStyleId>
              </a:tblPr>
              <a:tblGrid>
                <a:gridCol w="4114620"/>
                <a:gridCol w="4114620"/>
              </a:tblGrid>
              <a:tr h="6179908">
                <a:tc>
                  <a:txBody>
                    <a:bodyPr/>
                    <a:lstStyle/>
                    <a:p>
                      <a:pPr algn="ctr"/>
                      <a:r>
                        <a:rPr lang="en-AU" sz="2200" b="0" dirty="0" smtClean="0"/>
                        <a:t>giving him the ten days which have been allotted him by the convention to decide on the course he should think fit to adopt." According to the foregoing statement, the ultimatum was officially put into the power of </a:t>
                      </a:r>
                      <a:r>
                        <a:rPr lang="en-AU" sz="2200" b="0" dirty="0" err="1" smtClean="0"/>
                        <a:t>Mehemet</a:t>
                      </a:r>
                      <a:r>
                        <a:rPr lang="en-AU" sz="2200" b="0" dirty="0" smtClean="0"/>
                        <a:t> Ali, and was disposed of by his orders, viz., sent to quarantine, on the ELEVENTH DAY OF AUGUST, 1840. </a:t>
                      </a:r>
                    </a:p>
                    <a:p>
                      <a:pPr algn="ctr"/>
                      <a:endParaRPr lang="en-AU" sz="2200" b="0" dirty="0" smtClean="0"/>
                    </a:p>
                    <a:p>
                      <a:pPr algn="ctr"/>
                      <a:r>
                        <a:rPr lang="en-AU" sz="2200" b="0" dirty="0" smtClean="0"/>
                        <a:t>The Sounding</a:t>
                      </a:r>
                      <a:r>
                        <a:rPr lang="en-AU" sz="2200" b="0" baseline="0" dirty="0" smtClean="0"/>
                        <a:t> of the Seven Trumpets of Revelation 8 and 9</a:t>
                      </a:r>
                    </a:p>
                    <a:p>
                      <a:pPr algn="ctr"/>
                      <a:r>
                        <a:rPr lang="en-AU" sz="2200" b="0" baseline="0" dirty="0" err="1" smtClean="0"/>
                        <a:t>Pg</a:t>
                      </a:r>
                      <a:r>
                        <a:rPr lang="en-AU" sz="2200" b="0" baseline="0" dirty="0" smtClean="0"/>
                        <a:t> 63-65</a:t>
                      </a:r>
                    </a:p>
                    <a:p>
                      <a:pPr algn="ctr"/>
                      <a:endParaRPr lang="en-AU" sz="2200" b="0" baseline="0" dirty="0" smtClean="0"/>
                    </a:p>
                    <a:p>
                      <a:pPr algn="ctr"/>
                      <a:r>
                        <a:rPr lang="en-AU" sz="2200" b="0" baseline="0" dirty="0" smtClean="0"/>
                        <a:t>By James White  (1859)</a:t>
                      </a:r>
                      <a:endParaRPr lang="en-AU" sz="2200" b="0" dirty="0"/>
                    </a:p>
                  </a:txBody>
                  <a:tcPr/>
                </a:tc>
                <a:tc>
                  <a:txBody>
                    <a:bodyPr/>
                    <a:lstStyle/>
                    <a:p>
                      <a:pPr algn="ct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giving him the ten days which have been allotted him by the convention to decide on the course he should think fit to adopt."</a:t>
                      </a:r>
                      <a:b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b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According to the foregoing statement, the ultimatum was officially put into the power of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Ali, </a:t>
                      </a:r>
                      <a:r>
                        <a:rPr lang="en-AU" sz="2200" u="none" dirty="0" smtClean="0">
                          <a:solidFill>
                            <a:schemeClr val="bg1"/>
                          </a:solidFill>
                          <a:effectLst/>
                          <a:latin typeface="Calibri Light" panose="020F0302020204030204" pitchFamily="34" charset="0"/>
                          <a:ea typeface="Calibri" panose="020F0502020204030204" pitchFamily="34" charset="0"/>
                          <a:cs typeface="Times New Roman" panose="02020603050405020304" pitchFamily="18" charset="0"/>
                        </a:rPr>
                        <a:t>and was disposed of by his orders, viz., sent to quarantine,</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on the Eleventh day of August, 1840.” </a:t>
                      </a:r>
                    </a:p>
                    <a:p>
                      <a:pPr algn="ctr"/>
                      <a:endParaRPr lang="en-AU" sz="2200" dirty="0" smtClean="0">
                        <a:effectLst/>
                        <a:latin typeface="Calibri Light" panose="020F0302020204030204" pitchFamily="34" charset="0"/>
                        <a:cs typeface="Times New Roman" panose="02020603050405020304" pitchFamily="18" charset="0"/>
                      </a:endParaRPr>
                    </a:p>
                    <a:p>
                      <a:pPr algn="ctr"/>
                      <a:r>
                        <a:rPr lang="en-AU" sz="2200" dirty="0" smtClean="0">
                          <a:effectLst/>
                          <a:latin typeface="Calibri Light" panose="020F0302020204030204" pitchFamily="34" charset="0"/>
                          <a:cs typeface="Times New Roman" panose="02020603050405020304" pitchFamily="18" charset="0"/>
                        </a:rPr>
                        <a:t>Prophetic</a:t>
                      </a:r>
                      <a:r>
                        <a:rPr lang="en-AU" sz="2200" baseline="0" dirty="0" smtClean="0">
                          <a:effectLst/>
                          <a:latin typeface="Calibri Light" panose="020F0302020204030204" pitchFamily="34" charset="0"/>
                          <a:cs typeface="Times New Roman" panose="02020603050405020304" pitchFamily="18" charset="0"/>
                        </a:rPr>
                        <a:t> Expositions Vol 2 </a:t>
                      </a:r>
                    </a:p>
                    <a:p>
                      <a:pPr algn="ctr"/>
                      <a:r>
                        <a:rPr lang="en-AU" sz="2200" baseline="0" dirty="0" err="1" smtClean="0">
                          <a:effectLst/>
                          <a:latin typeface="Calibri Light" panose="020F0302020204030204" pitchFamily="34" charset="0"/>
                          <a:cs typeface="Times New Roman" panose="02020603050405020304" pitchFamily="18" charset="0"/>
                        </a:rPr>
                        <a:t>Pg</a:t>
                      </a:r>
                      <a:r>
                        <a:rPr lang="en-AU" sz="2200" baseline="0" dirty="0" smtClean="0">
                          <a:effectLst/>
                          <a:latin typeface="Calibri Light" panose="020F0302020204030204" pitchFamily="34" charset="0"/>
                          <a:cs typeface="Times New Roman" panose="02020603050405020304" pitchFamily="18" charset="0"/>
                        </a:rPr>
                        <a:t>  195-197</a:t>
                      </a:r>
                    </a:p>
                    <a:p>
                      <a:pPr algn="ctr"/>
                      <a:endParaRPr lang="en-AU" sz="2200" baseline="0" dirty="0" smtClean="0">
                        <a:effectLst/>
                        <a:latin typeface="Calibri Light" panose="020F0302020204030204" pitchFamily="34" charset="0"/>
                        <a:cs typeface="Times New Roman" panose="02020603050405020304" pitchFamily="18" charset="0"/>
                      </a:endParaRPr>
                    </a:p>
                    <a:p>
                      <a:pPr algn="ctr"/>
                      <a:r>
                        <a:rPr lang="en-AU" sz="2200" baseline="0" dirty="0" smtClean="0">
                          <a:effectLst/>
                          <a:latin typeface="Calibri Light" panose="020F0302020204030204" pitchFamily="34" charset="0"/>
                          <a:cs typeface="Times New Roman" panose="02020603050405020304" pitchFamily="18" charset="0"/>
                        </a:rPr>
                        <a:t>By Josiah </a:t>
                      </a:r>
                      <a:r>
                        <a:rPr lang="en-AU" sz="2200" baseline="0" dirty="0" err="1" smtClean="0">
                          <a:effectLst/>
                          <a:latin typeface="Calibri Light" panose="020F0302020204030204" pitchFamily="34" charset="0"/>
                          <a:cs typeface="Times New Roman" panose="02020603050405020304" pitchFamily="18" charset="0"/>
                        </a:rPr>
                        <a:t>Litch</a:t>
                      </a:r>
                      <a:r>
                        <a:rPr lang="en-AU" sz="2200" baseline="0" dirty="0" smtClean="0">
                          <a:effectLst/>
                          <a:latin typeface="Calibri Light" panose="020F0302020204030204" pitchFamily="34" charset="0"/>
                          <a:cs typeface="Times New Roman" panose="02020603050405020304" pitchFamily="18" charset="0"/>
                        </a:rPr>
                        <a:t> (1842)</a:t>
                      </a:r>
                      <a:endParaRPr lang="en-AU" sz="2200" dirty="0" smtClean="0"/>
                    </a:p>
                    <a:p>
                      <a:pPr algn="ctr">
                        <a:lnSpc>
                          <a:spcPct val="107000"/>
                        </a:lnSpc>
                        <a:spcAft>
                          <a:spcPts val="800"/>
                        </a:spcAft>
                      </a:pPr>
                      <a:endParaRPr lang="en-AU" sz="2200" dirty="0"/>
                    </a:p>
                  </a:txBody>
                  <a:tcPr/>
                </a:tc>
              </a:tr>
            </a:tbl>
          </a:graphicData>
        </a:graphic>
      </p:graphicFrame>
    </p:spTree>
    <p:extLst>
      <p:ext uri="{BB962C8B-B14F-4D97-AF65-F5344CB8AC3E}">
        <p14:creationId xmlns:p14="http://schemas.microsoft.com/office/powerpoint/2010/main" val="2613944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1799771244"/>
              </p:ext>
            </p:extLst>
          </p:nvPr>
        </p:nvGraphicFramePr>
        <p:xfrm>
          <a:off x="457200" y="274680"/>
          <a:ext cx="8229240" cy="6410960"/>
        </p:xfrm>
        <a:graphic>
          <a:graphicData uri="http://schemas.openxmlformats.org/drawingml/2006/table">
            <a:tbl>
              <a:tblPr firstRow="1" bandRow="1">
                <a:tableStyleId>{5C22544A-7EE6-4342-B048-85BDC9FD1C3A}</a:tableStyleId>
              </a:tblPr>
              <a:tblGrid>
                <a:gridCol w="4114620"/>
                <a:gridCol w="4114620"/>
              </a:tblGrid>
              <a:tr h="6179908">
                <a:tc>
                  <a:txBody>
                    <a:bodyPr/>
                    <a:lstStyle/>
                    <a:p>
                      <a:pPr algn="ctr">
                        <a:lnSpc>
                          <a:spcPct val="107000"/>
                        </a:lnSpc>
                        <a:spcAft>
                          <a:spcPts val="800"/>
                        </a:spcAft>
                      </a:pPr>
                      <a:r>
                        <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A.T.</a:t>
                      </a:r>
                      <a:r>
                        <a:rPr lang="en-AU" sz="2200" baseline="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 Jones</a:t>
                      </a:r>
                      <a:endPar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The sultan did dispatch </a:t>
                      </a:r>
                      <a:r>
                        <a:rPr lang="en-AU" sz="2200" dirty="0" err="1"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Rifat</a:t>
                      </a:r>
                      <a:r>
                        <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 </a:t>
                      </a:r>
                      <a:r>
                        <a:rPr lang="en-AU" sz="2200" dirty="0" err="1"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Bey</a:t>
                      </a:r>
                      <a:r>
                        <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 in a government steamer (which left Constantinople August 5) to Alexandria, to communicate to </a:t>
                      </a:r>
                      <a:r>
                        <a:rPr lang="en-AU" sz="2200" dirty="0" err="1"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 the ultimatum. This was a voluntary act on the part of the sultan. A proper question then is: When was that document put officially under the control of </a:t>
                      </a:r>
                      <a:r>
                        <a:rPr lang="en-AU" sz="2200" dirty="0" err="1"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 Ali?</a:t>
                      </a:r>
                      <a:endParaRPr lang="en-AU" sz="2200" dirty="0" smtClean="0">
                        <a:solidFill>
                          <a:srgbClr val="F8F8F8"/>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200" dirty="0" smtClean="0">
                          <a:solidFill>
                            <a:srgbClr val="F8F8F8"/>
                          </a:solidFill>
                          <a:effectLst/>
                          <a:latin typeface="Calibri Light" panose="020F0302020204030204" pitchFamily="34" charset="0"/>
                          <a:ea typeface="Calibri" panose="020F0502020204030204" pitchFamily="34" charset="0"/>
                          <a:cs typeface="Times New Roman" panose="02020603050405020304" pitchFamily="18" charset="0"/>
                        </a:rPr>
                        <a:t>The following extract from a letter of a correspondent of the London Morning Chronicle of Sept. 18, 1840, dated Constantinople, Aug. 27, 1840, will answer the question:</a:t>
                      </a:r>
                      <a:endParaRPr lang="en-AU" sz="2200" dirty="0" smtClean="0">
                        <a:solidFill>
                          <a:srgbClr val="F8F8F8"/>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AU" dirty="0"/>
                    </a:p>
                  </a:txBody>
                  <a:tcPr/>
                </a:tc>
                <a:tc>
                  <a:txBody>
                    <a:bodyPr/>
                    <a:lstStyle/>
                    <a:p>
                      <a:pPr algn="ctr">
                        <a:lnSpc>
                          <a:spcPct val="107000"/>
                        </a:lnSpc>
                        <a:spcAft>
                          <a:spcPts val="800"/>
                        </a:spcAft>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endParaRPr lang="en-AU" sz="22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The Sultan did despatch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Rifat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Bey</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in a government steamer, (which left Constantinople Aug. 5,) to Alexandria, to communicate to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the ultimatum. This was a voluntary governmental act of the Sultan. The question now comes up, When was that document put officially under the control of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Ali? </a:t>
                      </a:r>
                      <a:endParaRPr lang="en-A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The following extract of a letter from a correspondent of the London Morning Chronicle, of Sept. 18, 1840, dated "Constantinople, Aug. 27th, 1840," will answer the question:-</a:t>
                      </a:r>
                      <a:endParaRPr lang="en-AU" sz="2200" dirty="0"/>
                    </a:p>
                  </a:txBody>
                  <a:tcPr/>
                </a:tc>
              </a:tr>
            </a:tbl>
          </a:graphicData>
        </a:graphic>
      </p:graphicFrame>
    </p:spTree>
    <p:extLst>
      <p:ext uri="{BB962C8B-B14F-4D97-AF65-F5344CB8AC3E}">
        <p14:creationId xmlns:p14="http://schemas.microsoft.com/office/powerpoint/2010/main" val="979664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hangingPunct="1"/>
            <a:r>
              <a:rPr lang="en-AU" sz="2000" b="1" dirty="0">
                <a:solidFill>
                  <a:srgbClr val="DDDDDD"/>
                </a:solidFill>
                <a:latin typeface="Franklin Gothic Book" pitchFamily="18"/>
              </a:rPr>
              <a:t>The Probability of the Second Coming of Christ about A.D. 1843</a:t>
            </a:r>
            <a:r>
              <a:rPr lang="en-AU" sz="2000" dirty="0">
                <a:solidFill>
                  <a:srgbClr val="DDDDDD"/>
                </a:solidFill>
                <a:latin typeface="Franklin Gothic Book" pitchFamily="18"/>
              </a:rPr>
              <a:t/>
            </a:r>
            <a:br>
              <a:rPr lang="en-AU" sz="2000" dirty="0">
                <a:solidFill>
                  <a:srgbClr val="DDDDDD"/>
                </a:solidFill>
                <a:latin typeface="Franklin Gothic Book" pitchFamily="18"/>
              </a:rPr>
            </a:br>
            <a:r>
              <a:rPr lang="en-AU" sz="2000" b="1" dirty="0">
                <a:solidFill>
                  <a:srgbClr val="DDDDDD"/>
                </a:solidFill>
                <a:latin typeface="Franklin Gothic Book" pitchFamily="18"/>
              </a:rPr>
              <a:t> </a:t>
            </a:r>
            <a:r>
              <a:rPr lang="en-AU" sz="2000" dirty="0">
                <a:solidFill>
                  <a:srgbClr val="DDDDDD"/>
                </a:solidFill>
                <a:latin typeface="Franklin Gothic Book" pitchFamily="18"/>
              </a:rPr>
              <a:t/>
            </a:r>
            <a:br>
              <a:rPr lang="en-AU" sz="2000" dirty="0">
                <a:solidFill>
                  <a:srgbClr val="DDDDDD"/>
                </a:solidFill>
                <a:latin typeface="Franklin Gothic Book" pitchFamily="18"/>
              </a:rPr>
            </a:br>
            <a:r>
              <a:rPr lang="en-AU" sz="2000" dirty="0">
                <a:solidFill>
                  <a:srgbClr val="DDDDDD"/>
                </a:solidFill>
                <a:latin typeface="Franklin Gothic Book" pitchFamily="18"/>
              </a:rPr>
              <a:t>Josiah </a:t>
            </a:r>
            <a:r>
              <a:rPr lang="en-AU" sz="2000" dirty="0" err="1">
                <a:solidFill>
                  <a:srgbClr val="DDDDDD"/>
                </a:solidFill>
                <a:latin typeface="Franklin Gothic Book" pitchFamily="18"/>
              </a:rPr>
              <a:t>Litch</a:t>
            </a:r>
            <a:r>
              <a:rPr lang="en-AU" sz="2000" dirty="0">
                <a:solidFill>
                  <a:srgbClr val="DDDDDD"/>
                </a:solidFill>
                <a:latin typeface="Franklin Gothic Book" pitchFamily="18"/>
              </a:rPr>
              <a:t>.</a:t>
            </a:r>
            <a:br>
              <a:rPr lang="en-AU" sz="2000" dirty="0">
                <a:solidFill>
                  <a:srgbClr val="DDDDDD"/>
                </a:solidFill>
                <a:latin typeface="Franklin Gothic Book" pitchFamily="18"/>
              </a:rPr>
            </a:br>
            <a:r>
              <a:rPr lang="en-AU" sz="2000" dirty="0">
                <a:solidFill>
                  <a:srgbClr val="DDDDDD"/>
                </a:solidFill>
                <a:latin typeface="Franklin Gothic Book" pitchFamily="18"/>
              </a:rPr>
              <a:t> </a:t>
            </a:r>
            <a:br>
              <a:rPr lang="en-AU" sz="2000" dirty="0">
                <a:solidFill>
                  <a:srgbClr val="DDDDDD"/>
                </a:solidFill>
                <a:latin typeface="Franklin Gothic Book" pitchFamily="18"/>
              </a:rPr>
            </a:br>
            <a:r>
              <a:rPr lang="en-AU" sz="2000" dirty="0">
                <a:solidFill>
                  <a:srgbClr val="DDDDDD"/>
                </a:solidFill>
                <a:latin typeface="Franklin Gothic Book" pitchFamily="18"/>
              </a:rPr>
              <a:t>“…But when will this power be overthrown? [the Turks or the Ottoman Empire] According to the calculations already made, that the five months ended 1449, the hour, fifteen days, the day, one year, the month, thirty years, and the year, three hundred and sixty years; in all, three hundred and ninety-one years and fifteen days, will end in A. D. 1840, some time in the month of August</a:t>
            </a:r>
            <a:r>
              <a:rPr lang="en-AU" sz="2000" dirty="0">
                <a:solidFill>
                  <a:schemeClr val="accent4"/>
                </a:solidFill>
                <a:latin typeface="Franklin Gothic Book" pitchFamily="18"/>
              </a:rPr>
              <a:t>. </a:t>
            </a:r>
            <a:r>
              <a:rPr lang="en-AU" sz="2000" b="1" dirty="0">
                <a:solidFill>
                  <a:schemeClr val="accent4"/>
                </a:solidFill>
                <a:latin typeface="Franklin Gothic Book" pitchFamily="18"/>
              </a:rPr>
              <a:t>The prophecy is the most remarkable and definite</a:t>
            </a:r>
            <a:r>
              <a:rPr lang="en-AU" sz="2000" dirty="0">
                <a:solidFill>
                  <a:schemeClr val="accent4"/>
                </a:solidFill>
                <a:latin typeface="Franklin Gothic Book" pitchFamily="18"/>
              </a:rPr>
              <a:t>, </a:t>
            </a:r>
            <a:r>
              <a:rPr lang="en-AU" sz="2000" b="1" dirty="0">
                <a:solidFill>
                  <a:schemeClr val="accent4"/>
                </a:solidFill>
                <a:latin typeface="Franklin Gothic Book" pitchFamily="18"/>
              </a:rPr>
              <a:t>(</a:t>
            </a:r>
            <a:r>
              <a:rPr lang="en-AU" sz="2000" b="1" u="sng" dirty="0">
                <a:solidFill>
                  <a:schemeClr val="accent4"/>
                </a:solidFill>
                <a:latin typeface="Franklin Gothic Book" pitchFamily="18"/>
              </a:rPr>
              <a:t>even descending to the days</a:t>
            </a:r>
            <a:r>
              <a:rPr lang="en-AU" sz="2000" b="1" dirty="0">
                <a:solidFill>
                  <a:schemeClr val="accent4"/>
                </a:solidFill>
                <a:latin typeface="Franklin Gothic Book" pitchFamily="18"/>
              </a:rPr>
              <a:t>) of any in the Bible, relating to these great events</a:t>
            </a:r>
            <a:r>
              <a:rPr lang="en-AU" sz="2000" dirty="0">
                <a:solidFill>
                  <a:srgbClr val="DDDDDD"/>
                </a:solidFill>
                <a:latin typeface="Franklin Gothic Book" pitchFamily="18"/>
              </a:rPr>
              <a:t>. It is as singular as the record [158] of the time when the empire rose</a:t>
            </a:r>
            <a:r>
              <a:rPr lang="en-AU" sz="2000" b="1" u="sng" dirty="0">
                <a:solidFill>
                  <a:schemeClr val="accent4"/>
                </a:solidFill>
                <a:latin typeface="Franklin Gothic Book" pitchFamily="18"/>
              </a:rPr>
              <a:t>….[Revelation 10:1-7 are quoted] </a:t>
            </a:r>
            <a:r>
              <a:rPr lang="en-AU" sz="2000" b="1" i="1" u="sng" dirty="0">
                <a:solidFill>
                  <a:schemeClr val="accent4"/>
                </a:solidFill>
                <a:latin typeface="Franklin Gothic Book" pitchFamily="18"/>
              </a:rPr>
              <a:t>There shall be time no longer</a:t>
            </a:r>
            <a:r>
              <a:rPr lang="en-AU" sz="2000" dirty="0">
                <a:solidFill>
                  <a:srgbClr val="DDDDDD"/>
                </a:solidFill>
                <a:latin typeface="Franklin Gothic Book" pitchFamily="18"/>
              </a:rPr>
              <a:t>. </a:t>
            </a:r>
            <a:r>
              <a:rPr lang="en-AU" sz="2000" b="1" dirty="0">
                <a:solidFill>
                  <a:schemeClr val="accent4"/>
                </a:solidFill>
                <a:latin typeface="Franklin Gothic Book" pitchFamily="18"/>
              </a:rPr>
              <a:t>This scene is to take place immediately after the end of the three hundred and ninety-one years and fifteen days</a:t>
            </a:r>
            <a:r>
              <a:rPr lang="en-AU" sz="2000" b="1" dirty="0">
                <a:solidFill>
                  <a:srgbClr val="DDDDDD"/>
                </a:solidFill>
                <a:latin typeface="Franklin Gothic Book" pitchFamily="18"/>
              </a:rPr>
              <a:t>,</a:t>
            </a:r>
            <a:r>
              <a:rPr lang="en-AU" sz="2000" dirty="0">
                <a:solidFill>
                  <a:srgbClr val="DDDDDD"/>
                </a:solidFill>
                <a:latin typeface="Franklin Gothic Book" pitchFamily="18"/>
              </a:rPr>
              <a:t> or the drying up of the great river Euphrates. </a:t>
            </a:r>
            <a:r>
              <a:rPr lang="en-AU" sz="2000" b="1" dirty="0">
                <a:solidFill>
                  <a:schemeClr val="accent4"/>
                </a:solidFill>
                <a:latin typeface="Franklin Gothic Book" pitchFamily="18"/>
              </a:rPr>
              <a:t>There [159] shall be no more season of mercy</a:t>
            </a:r>
            <a:r>
              <a:rPr lang="en-AU" sz="2000" dirty="0">
                <a:solidFill>
                  <a:srgbClr val="DDDDDD"/>
                </a:solidFill>
                <a:latin typeface="Franklin Gothic Book" pitchFamily="18"/>
              </a:rPr>
              <a:t>; for in the days of the seventh angel, when he shall begin to sound</a:t>
            </a:r>
            <a:r>
              <a:rPr lang="en-AU" sz="2000" b="1" dirty="0">
                <a:solidFill>
                  <a:schemeClr val="accent4"/>
                </a:solidFill>
                <a:latin typeface="Franklin Gothic Book" pitchFamily="18"/>
              </a:rPr>
              <a:t>, the mystery of God shall be finished. The great mystery of salvation by faith shall be ended, and the year of his redeemed will come.</a:t>
            </a:r>
            <a:r>
              <a:rPr lang="en-AU" sz="2000" dirty="0">
                <a:solidFill>
                  <a:srgbClr val="DDDDDD"/>
                </a:solidFill>
                <a:latin typeface="Franklin Gothic Book" pitchFamily="18"/>
              </a:rPr>
              <a:t> </a:t>
            </a:r>
            <a:r>
              <a:rPr lang="en-AU" sz="2800" dirty="0">
                <a:solidFill>
                  <a:srgbClr val="DDDDDD"/>
                </a:solidFill>
                <a:latin typeface="Franklin Gothic Book" pitchFamily="18"/>
              </a:rPr>
              <a:t/>
            </a:r>
            <a:br>
              <a:rPr lang="en-AU" sz="2800" dirty="0">
                <a:solidFill>
                  <a:srgbClr val="DDDDDD"/>
                </a:solidFill>
                <a:latin typeface="Franklin Gothic Book" pitchFamily="18"/>
              </a:rPr>
            </a:br>
            <a:endParaRPr lang="en-AU" sz="2800" dirty="0">
              <a:solidFill>
                <a:srgbClr val="DDDDDD"/>
              </a:solidFill>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3208322451"/>
              </p:ext>
            </p:extLst>
          </p:nvPr>
        </p:nvGraphicFramePr>
        <p:xfrm>
          <a:off x="457200" y="274680"/>
          <a:ext cx="8229240" cy="6049440"/>
        </p:xfrm>
        <a:graphic>
          <a:graphicData uri="http://schemas.openxmlformats.org/drawingml/2006/table">
            <a:tbl>
              <a:tblPr firstRow="1" bandRow="1">
                <a:tableStyleId>{5C22544A-7EE6-4342-B048-85BDC9FD1C3A}</a:tableStyleId>
              </a:tblPr>
              <a:tblGrid>
                <a:gridCol w="4114620"/>
                <a:gridCol w="4114620"/>
              </a:tblGrid>
              <a:tr h="6049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AT Jones </a:t>
                      </a:r>
                      <a:r>
                        <a:rPr lang="en-AU" sz="2100" b="0" kern="1200" dirty="0" smtClean="0">
                          <a:solidFill>
                            <a:schemeClr val="lt1"/>
                          </a:solidFill>
                          <a:latin typeface="+mn-lt"/>
                          <a:ea typeface="+mn-ea"/>
                          <a:cs typeface="+mn-cs"/>
                        </a:rPr>
                        <a:t>(Cont.)</a:t>
                      </a:r>
                      <a:endParaRPr lang="en-AU" sz="21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"By the French steamer of the 24th, we have advices from Egypt to the 16th. They show no alteration in the resolution of the pasha. Confiding in the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valor</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of his Arab army, and in the strength of the fortifications which defend his capital, he seems determined to abide by the last alternative; and as recourse to this, therefore, is now inevitable, all hope may be considered as at an end, of a termination of the affair without blood-shed. Immediately on the arrival of the Cyclops steamer with the news of the convention of the four Powers,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Ali,</a:t>
                      </a:r>
                      <a:endParaRPr lang="en-AU" sz="2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100" b="0" kern="1200" dirty="0" smtClean="0">
                          <a:solidFill>
                            <a:schemeClr val="lt1"/>
                          </a:solidFill>
                          <a:latin typeface="+mn-lt"/>
                          <a:ea typeface="+mn-ea"/>
                          <a:cs typeface="+mn-cs"/>
                        </a:rPr>
                        <a:t>(Cont.)</a:t>
                      </a:r>
                      <a:endParaRPr lang="en-AU" sz="21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"By the French steamer of the 24th, we have advices from Egypt to the 16th. They show no alteration in the resolution of the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Pacha</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Confiding in the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valor</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of his Arab army, and in the strength of the fortifications which defend his capital, he seems determined to abide by the last alternative; and as recourse to this, therefore, is now inevitable, all hope may be considered as at an end of a termination of the affair without bloodshed. Immediately on the arrival of the Cyclops steamer with the news of the convention of the four powers,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Ali, </a:t>
                      </a:r>
                      <a:endParaRPr lang="en-AU" sz="2100" dirty="0"/>
                    </a:p>
                  </a:txBody>
                  <a:tcPr/>
                </a:tc>
              </a:tr>
            </a:tbl>
          </a:graphicData>
        </a:graphic>
      </p:graphicFrame>
    </p:spTree>
    <p:extLst>
      <p:ext uri="{BB962C8B-B14F-4D97-AF65-F5344CB8AC3E}">
        <p14:creationId xmlns:p14="http://schemas.microsoft.com/office/powerpoint/2010/main" val="376769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1656797620"/>
              </p:ext>
            </p:extLst>
          </p:nvPr>
        </p:nvGraphicFramePr>
        <p:xfrm>
          <a:off x="457200" y="274680"/>
          <a:ext cx="8229240" cy="6096000"/>
        </p:xfrm>
        <a:graphic>
          <a:graphicData uri="http://schemas.openxmlformats.org/drawingml/2006/table">
            <a:tbl>
              <a:tblPr firstRow="1" bandRow="1">
                <a:tableStyleId>{5C22544A-7EE6-4342-B048-85BDC9FD1C3A}</a:tableStyleId>
              </a:tblPr>
              <a:tblGrid>
                <a:gridCol w="4114620"/>
                <a:gridCol w="4114620"/>
              </a:tblGrid>
              <a:tr h="6049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A T Jones </a:t>
                      </a:r>
                      <a:r>
                        <a:rPr lang="en-AU" sz="2400" b="0" kern="1200" dirty="0" smtClean="0">
                          <a:solidFill>
                            <a:schemeClr val="lt1"/>
                          </a:solidFill>
                          <a:latin typeface="+mn-lt"/>
                          <a:ea typeface="+mn-ea"/>
                          <a:cs typeface="+mn-cs"/>
                        </a:rPr>
                        <a:t>(Cont.)</a:t>
                      </a:r>
                      <a:endParaRPr lang="en-AU" sz="22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it is stated, had quitted Alexandria, to make a short tour through Lower Egypt; the object of absenting himself at such a moment being partly to avoid conferences with the European consuls, but principally to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endeavor</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by his own presence, to arouse the fanaticism of the Bedouin tribes, and facilitate the raising of his new levies. During the interval of his absence, the Turkish government steamer, which had reached Alexandria on the 11th, with the envoy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Rifat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Bey</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on board, had been by his orders placed in quarantine,</a:t>
                      </a:r>
                      <a:endParaRPr lang="en-AU" sz="2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400" b="0" kern="1200" dirty="0" smtClean="0">
                          <a:solidFill>
                            <a:schemeClr val="lt1"/>
                          </a:solidFill>
                          <a:latin typeface="+mn-lt"/>
                          <a:ea typeface="+mn-ea"/>
                          <a:cs typeface="+mn-cs"/>
                        </a:rPr>
                        <a:t>(Cont.)</a:t>
                      </a:r>
                      <a:endParaRPr lang="en-AU" sz="22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it is stated, had quitted Alexandria, to make a short tour through Lower Egypt. The object of his absenting himself at such a moment being partly to avoid conferences with the European consuls, but principally to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endeavor</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by his own presence, to arouse the fanaticism of the Bedouin tribes, and facilitate the raising of his new levies. During the interval of this absence, the Turkish government steamer, which had reached Alexandria on the 11th, with the envoy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Rifat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Bey</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on board, had been by his orders placed in quarantine, </a:t>
                      </a:r>
                      <a:endParaRPr lang="en-AU" sz="2200" dirty="0" smtClean="0"/>
                    </a:p>
                    <a:p>
                      <a:pPr algn="ctr"/>
                      <a:endParaRPr lang="en-AU" dirty="0"/>
                    </a:p>
                  </a:txBody>
                  <a:tcPr/>
                </a:tc>
              </a:tr>
            </a:tbl>
          </a:graphicData>
        </a:graphic>
      </p:graphicFrame>
    </p:spTree>
    <p:extLst>
      <p:ext uri="{BB962C8B-B14F-4D97-AF65-F5344CB8AC3E}">
        <p14:creationId xmlns:p14="http://schemas.microsoft.com/office/powerpoint/2010/main" val="362148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r>
              <a:rPr lang="en-AU" sz="4800" dirty="0" smtClean="0"/>
              <a:t> </a:t>
            </a:r>
            <a:r>
              <a:rPr lang="en-AU" sz="4800" kern="1200" dirty="0">
                <a:solidFill>
                  <a:schemeClr val="lt1"/>
                </a:solidFill>
              </a:rPr>
              <a:t>(Cont.)</a:t>
            </a:r>
            <a:br>
              <a:rPr lang="en-AU" sz="4800" kern="1200" dirty="0">
                <a:solidFill>
                  <a:schemeClr val="lt1"/>
                </a:solidFill>
              </a:rPr>
            </a:br>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3774583881"/>
              </p:ext>
            </p:extLst>
          </p:nvPr>
        </p:nvGraphicFramePr>
        <p:xfrm>
          <a:off x="457200" y="274680"/>
          <a:ext cx="8229240" cy="6049440"/>
        </p:xfrm>
        <a:graphic>
          <a:graphicData uri="http://schemas.openxmlformats.org/drawingml/2006/table">
            <a:tbl>
              <a:tblPr firstRow="1" bandRow="1">
                <a:tableStyleId>{5C22544A-7EE6-4342-B048-85BDC9FD1C3A}</a:tableStyleId>
              </a:tblPr>
              <a:tblGrid>
                <a:gridCol w="4114620"/>
                <a:gridCol w="4114620"/>
              </a:tblGrid>
              <a:tr h="6049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 T Jones</a:t>
                      </a:r>
                      <a:r>
                        <a:rPr lang="en-AU" sz="2100" b="0" kern="1200" dirty="0" smtClean="0">
                          <a:solidFill>
                            <a:schemeClr val="lt1"/>
                          </a:solidFill>
                          <a:latin typeface="+mn-lt"/>
                          <a:ea typeface="+mn-ea"/>
                          <a:cs typeface="+mn-cs"/>
                        </a:rPr>
                        <a:t>(Cont.)</a:t>
                      </a:r>
                      <a:endParaRPr lang="en-AU" sz="21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and she was not released from it till the 16th</a:t>
                      </a:r>
                      <a:r>
                        <a:rPr lang="en-AU" sz="2100" u="sng" dirty="0" smtClean="0">
                          <a:solidFill>
                            <a:srgbClr val="FFFF00"/>
                          </a:solidFill>
                          <a:effectLst/>
                          <a:latin typeface="Calibri Light" panose="020F0302020204030204" pitchFamily="34" charset="0"/>
                          <a:ea typeface="Calibri" panose="020F0502020204030204" pitchFamily="34" charset="0"/>
                          <a:cs typeface="Times New Roman" panose="02020603050405020304" pitchFamily="18" charset="0"/>
                        </a:rPr>
                        <a:t>. Previous, however, to the pasha's leaving, </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and on the very day on which he had been admitted to pratique, the above-named functionary had had an audience of the pasha, and had communicated to him the command of the sultan, with respect to the evacuation of the Syrian provinces, appointing another audience for the next day, when, in the presence of the consuls of the European Powers, he would receive from him his definite answer, and inform him of the alternative of his refusing to obey;</a:t>
                      </a:r>
                      <a:endParaRPr lang="en-AU" sz="2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Josiah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Litch</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t>
                      </a:r>
                      <a:r>
                        <a:rPr lang="en-AU" sz="2100" b="0" kern="1200" dirty="0" smtClean="0">
                          <a:solidFill>
                            <a:schemeClr val="lt1"/>
                          </a:solidFill>
                          <a:latin typeface="+mn-lt"/>
                          <a:ea typeface="+mn-ea"/>
                          <a:cs typeface="+mn-cs"/>
                        </a:rPr>
                        <a:t>(Cont.)</a:t>
                      </a:r>
                      <a:endParaRPr lang="en-AU" sz="21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and she was not released from it till the 16th. </a:t>
                      </a:r>
                      <a:r>
                        <a:rPr lang="en-AU" sz="2100" b="1" u="sng" dirty="0" smtClean="0">
                          <a:solidFill>
                            <a:srgbClr val="FFFF00"/>
                          </a:solidFill>
                          <a:effectLst/>
                          <a:latin typeface="Calibri Light" panose="020F0302020204030204" pitchFamily="34" charset="0"/>
                          <a:ea typeface="Calibri" panose="020F0502020204030204" pitchFamily="34" charset="0"/>
                          <a:cs typeface="Times New Roman" panose="02020603050405020304" pitchFamily="18" charset="0"/>
                        </a:rPr>
                        <a:t>Previous, however, to the Porte's leaving, </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and on the very day on which he had been admitted to pratique, the above named functionary had had an audience of the </a:t>
                      </a:r>
                      <a:r>
                        <a:rPr lang="en-AU" sz="2100" dirty="0" err="1" smtClean="0">
                          <a:effectLst/>
                          <a:latin typeface="Calibri Light" panose="020F0302020204030204" pitchFamily="34" charset="0"/>
                          <a:ea typeface="Calibri" panose="020F0502020204030204" pitchFamily="34" charset="0"/>
                          <a:cs typeface="Times New Roman" panose="02020603050405020304" pitchFamily="18" charset="0"/>
                        </a:rPr>
                        <a:t>Pacha</a:t>
                      </a:r>
                      <a:r>
                        <a:rPr lang="en-AU" sz="2100" dirty="0" smtClean="0">
                          <a:effectLst/>
                          <a:latin typeface="Calibri Light" panose="020F0302020204030204" pitchFamily="34" charset="0"/>
                          <a:ea typeface="Calibri" panose="020F0502020204030204" pitchFamily="34" charset="0"/>
                          <a:cs typeface="Times New Roman" panose="02020603050405020304" pitchFamily="18" charset="0"/>
                        </a:rPr>
                        <a:t>, and had communicated to him the command of the Sultan, with respect to the evacuation of the Syrian provinces, appointing another audience for the next day, when, in the presence of the consuls of the European powers, he would receive from him his definite answer, and inform him of the alternative of his refusing to obey; </a:t>
                      </a:r>
                      <a:endParaRPr lang="en-AU" sz="2100" dirty="0"/>
                    </a:p>
                  </a:txBody>
                  <a:tcPr/>
                </a:tc>
              </a:tr>
            </a:tbl>
          </a:graphicData>
        </a:graphic>
      </p:graphicFrame>
    </p:spTree>
    <p:extLst>
      <p:ext uri="{BB962C8B-B14F-4D97-AF65-F5344CB8AC3E}">
        <p14:creationId xmlns:p14="http://schemas.microsoft.com/office/powerpoint/2010/main" val="834158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endParaRPr lang="en-AU" sz="4800" dirty="0"/>
          </a:p>
        </p:txBody>
      </p:sp>
      <p:graphicFrame>
        <p:nvGraphicFramePr>
          <p:cNvPr id="3" name="Table 2"/>
          <p:cNvGraphicFramePr>
            <a:graphicFrameLocks noGrp="1"/>
          </p:cNvGraphicFramePr>
          <p:nvPr>
            <p:extLst>
              <p:ext uri="{D42A27DB-BD31-4B8C-83A1-F6EECF244321}">
                <p14:modId xmlns:p14="http://schemas.microsoft.com/office/powerpoint/2010/main" val="1253437245"/>
              </p:ext>
            </p:extLst>
          </p:nvPr>
        </p:nvGraphicFramePr>
        <p:xfrm>
          <a:off x="457200" y="274680"/>
          <a:ext cx="8229240" cy="6049440"/>
        </p:xfrm>
        <a:graphic>
          <a:graphicData uri="http://schemas.openxmlformats.org/drawingml/2006/table">
            <a:tbl>
              <a:tblPr firstRow="1" bandRow="1">
                <a:tableStyleId>{5C22544A-7EE6-4342-B048-85BDC9FD1C3A}</a:tableStyleId>
              </a:tblPr>
              <a:tblGrid>
                <a:gridCol w="4114620"/>
                <a:gridCol w="4114620"/>
              </a:tblGrid>
              <a:tr h="6049440">
                <a:tc>
                  <a:txBody>
                    <a:bodyPr/>
                    <a:lstStyle/>
                    <a:p>
                      <a:pPr algn="ctr">
                        <a:lnSpc>
                          <a:spcPct val="107000"/>
                        </a:lnSpc>
                        <a:spcAft>
                          <a:spcPts val="800"/>
                        </a:spcAft>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giving him the ten days which had been allotted him by the convention to decide on the course he should think fit to adopt." </a:t>
                      </a:r>
                      <a:endParaRPr lang="en-A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According to this statement, the ultimatum was officially put into the hands of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Ali on the ELEVENTH DAY OF AUGUST, 1840.</a:t>
                      </a:r>
                    </a:p>
                    <a:p>
                      <a:pPr algn="ctr">
                        <a:lnSpc>
                          <a:spcPct val="107000"/>
                        </a:lnSpc>
                        <a:spcAft>
                          <a:spcPts val="800"/>
                        </a:spcAft>
                      </a:pPr>
                      <a:r>
                        <a:rPr lang="en-AU" sz="2200" u="sng" dirty="0" smtClean="0">
                          <a:effectLst/>
                          <a:latin typeface="Calibri Light" panose="020F0302020204030204" pitchFamily="34" charset="0"/>
                          <a:ea typeface="Calibri" panose="020F0502020204030204" pitchFamily="34" charset="0"/>
                          <a:cs typeface="Times New Roman" panose="02020603050405020304" pitchFamily="18" charset="0"/>
                        </a:rPr>
                        <a:t>The Great</a:t>
                      </a:r>
                      <a:r>
                        <a:rPr lang="en-AU" sz="2200" u="sng" baseline="0" dirty="0" smtClean="0">
                          <a:effectLst/>
                          <a:latin typeface="Calibri Light" panose="020F0302020204030204" pitchFamily="34" charset="0"/>
                          <a:ea typeface="Calibri" panose="020F0502020204030204" pitchFamily="34" charset="0"/>
                          <a:cs typeface="Times New Roman" panose="02020603050405020304" pitchFamily="18" charset="0"/>
                        </a:rPr>
                        <a:t> Nations of To-day </a:t>
                      </a:r>
                    </a:p>
                    <a:p>
                      <a:pPr algn="ctr">
                        <a:lnSpc>
                          <a:spcPct val="107000"/>
                        </a:lnSpc>
                        <a:spcAft>
                          <a:spcPts val="800"/>
                        </a:spcAft>
                      </a:pPr>
                      <a:r>
                        <a:rPr lang="en-AU" sz="2200" u="sng" baseline="0" dirty="0" err="1" smtClean="0">
                          <a:effectLst/>
                          <a:latin typeface="Calibri Light" panose="020F0302020204030204" pitchFamily="34" charset="0"/>
                          <a:ea typeface="Calibri" panose="020F0502020204030204" pitchFamily="34" charset="0"/>
                          <a:cs typeface="Times New Roman" panose="02020603050405020304" pitchFamily="18" charset="0"/>
                        </a:rPr>
                        <a:t>Pg</a:t>
                      </a:r>
                      <a:r>
                        <a:rPr lang="en-AU" sz="2200" u="sng" baseline="0" dirty="0" smtClean="0">
                          <a:effectLst/>
                          <a:latin typeface="Calibri Light" panose="020F0302020204030204" pitchFamily="34" charset="0"/>
                          <a:ea typeface="Calibri" panose="020F0502020204030204" pitchFamily="34" charset="0"/>
                          <a:cs typeface="Times New Roman" panose="02020603050405020304" pitchFamily="18" charset="0"/>
                        </a:rPr>
                        <a:t> 79-81 </a:t>
                      </a:r>
                    </a:p>
                    <a:p>
                      <a:pPr algn="ctr">
                        <a:lnSpc>
                          <a:spcPct val="107000"/>
                        </a:lnSpc>
                        <a:spcAft>
                          <a:spcPts val="800"/>
                        </a:spcAft>
                      </a:pPr>
                      <a:r>
                        <a:rPr lang="en-AU" sz="2200" u="sng" baseline="0" dirty="0" smtClean="0">
                          <a:effectLst/>
                          <a:latin typeface="Calibri Light" panose="020F0302020204030204" pitchFamily="34" charset="0"/>
                          <a:ea typeface="Calibri" panose="020F0502020204030204" pitchFamily="34" charset="0"/>
                          <a:cs typeface="Times New Roman" panose="02020603050405020304" pitchFamily="18" charset="0"/>
                        </a:rPr>
                        <a:t>By Alonzo T Jones</a:t>
                      </a:r>
                      <a:r>
                        <a:rPr lang="en-AU" sz="2200" u="sng" dirty="0" smtClean="0">
                          <a:effectLst/>
                          <a:latin typeface="Calibri Light" panose="020F0302020204030204" pitchFamily="34" charset="0"/>
                          <a:ea typeface="Calibri" panose="020F0502020204030204" pitchFamily="34" charset="0"/>
                          <a:cs typeface="Times New Roman" panose="02020603050405020304" pitchFamily="18" charset="0"/>
                        </a:rPr>
                        <a:t>  (1901)</a:t>
                      </a:r>
                      <a:endParaRPr lang="en-AU" sz="2200"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AU" dirty="0"/>
                    </a:p>
                  </a:txBody>
                  <a:tcPr/>
                </a:tc>
                <a:tc>
                  <a:txBody>
                    <a:bodyPr/>
                    <a:lstStyle/>
                    <a:p>
                      <a:pPr algn="ct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giving him the ten days which have been allotted him by the convention to decide on the course he should think fit to adopt."</a:t>
                      </a:r>
                      <a:b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b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According to the foregoing statement, the ultimatum was officially put into the power of </a:t>
                      </a:r>
                      <a:r>
                        <a:rPr lang="en-AU" sz="2200" dirty="0" err="1" smtClean="0">
                          <a:effectLst/>
                          <a:latin typeface="Calibri Light" panose="020F0302020204030204" pitchFamily="34" charset="0"/>
                          <a:ea typeface="Calibri" panose="020F0502020204030204" pitchFamily="34" charset="0"/>
                          <a:cs typeface="Times New Roman" panose="02020603050405020304" pitchFamily="18" charset="0"/>
                        </a:rPr>
                        <a:t>Mehemet</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Ali, </a:t>
                      </a:r>
                      <a:r>
                        <a:rPr lang="en-AU" sz="2400" u="sng" dirty="0" smtClean="0">
                          <a:solidFill>
                            <a:srgbClr val="FFFF00"/>
                          </a:solidFill>
                          <a:effectLst/>
                          <a:latin typeface="Calibri Light" panose="020F0302020204030204" pitchFamily="34" charset="0"/>
                          <a:ea typeface="Calibri" panose="020F0502020204030204" pitchFamily="34" charset="0"/>
                          <a:cs typeface="Times New Roman" panose="02020603050405020304" pitchFamily="18" charset="0"/>
                        </a:rPr>
                        <a:t>and was disposed of by his orders, viz., sent to quarantine,</a:t>
                      </a:r>
                      <a:r>
                        <a:rPr lang="en-AU" sz="2200" dirty="0" smtClean="0">
                          <a:effectLst/>
                          <a:latin typeface="Calibri Light" panose="020F0302020204030204" pitchFamily="34" charset="0"/>
                          <a:ea typeface="Calibri" panose="020F0502020204030204" pitchFamily="34" charset="0"/>
                          <a:cs typeface="Times New Roman" panose="02020603050405020304" pitchFamily="18" charset="0"/>
                        </a:rPr>
                        <a:t> on the Eleventh day of August, 1840.” </a:t>
                      </a:r>
                    </a:p>
                    <a:p>
                      <a:pPr algn="ctr"/>
                      <a:endParaRPr lang="en-AU" sz="2200" dirty="0" smtClean="0">
                        <a:effectLst/>
                        <a:latin typeface="Calibri Light" panose="020F0302020204030204" pitchFamily="34" charset="0"/>
                        <a:cs typeface="Times New Roman" panose="02020603050405020304" pitchFamily="18" charset="0"/>
                      </a:endParaRPr>
                    </a:p>
                    <a:p>
                      <a:pPr algn="ctr"/>
                      <a:r>
                        <a:rPr lang="en-AU" sz="2200" dirty="0" smtClean="0">
                          <a:effectLst/>
                          <a:latin typeface="Calibri Light" panose="020F0302020204030204" pitchFamily="34" charset="0"/>
                          <a:cs typeface="Times New Roman" panose="02020603050405020304" pitchFamily="18" charset="0"/>
                        </a:rPr>
                        <a:t>Prophetic</a:t>
                      </a:r>
                      <a:r>
                        <a:rPr lang="en-AU" sz="2200" baseline="0" dirty="0" smtClean="0">
                          <a:effectLst/>
                          <a:latin typeface="Calibri Light" panose="020F0302020204030204" pitchFamily="34" charset="0"/>
                          <a:cs typeface="Times New Roman" panose="02020603050405020304" pitchFamily="18" charset="0"/>
                        </a:rPr>
                        <a:t> Expositions Vol 2 </a:t>
                      </a:r>
                    </a:p>
                    <a:p>
                      <a:pPr algn="ctr"/>
                      <a:r>
                        <a:rPr lang="en-AU" sz="2200" baseline="0" dirty="0" err="1" smtClean="0">
                          <a:effectLst/>
                          <a:latin typeface="Calibri Light" panose="020F0302020204030204" pitchFamily="34" charset="0"/>
                          <a:cs typeface="Times New Roman" panose="02020603050405020304" pitchFamily="18" charset="0"/>
                        </a:rPr>
                        <a:t>Pg</a:t>
                      </a:r>
                      <a:r>
                        <a:rPr lang="en-AU" sz="2200" baseline="0" dirty="0" smtClean="0">
                          <a:effectLst/>
                          <a:latin typeface="Calibri Light" panose="020F0302020204030204" pitchFamily="34" charset="0"/>
                          <a:cs typeface="Times New Roman" panose="02020603050405020304" pitchFamily="18" charset="0"/>
                        </a:rPr>
                        <a:t>  195-197</a:t>
                      </a:r>
                    </a:p>
                    <a:p>
                      <a:pPr algn="ctr"/>
                      <a:endParaRPr lang="en-AU" sz="2200" baseline="0" dirty="0" smtClean="0">
                        <a:effectLst/>
                        <a:latin typeface="Calibri Light" panose="020F0302020204030204" pitchFamily="34" charset="0"/>
                        <a:cs typeface="Times New Roman" panose="02020603050405020304" pitchFamily="18" charset="0"/>
                      </a:endParaRPr>
                    </a:p>
                    <a:p>
                      <a:pPr algn="ctr"/>
                      <a:r>
                        <a:rPr lang="en-AU" sz="2200" baseline="0" dirty="0" smtClean="0">
                          <a:effectLst/>
                          <a:latin typeface="Calibri Light" panose="020F0302020204030204" pitchFamily="34" charset="0"/>
                          <a:cs typeface="Times New Roman" panose="02020603050405020304" pitchFamily="18" charset="0"/>
                        </a:rPr>
                        <a:t>By Josiah </a:t>
                      </a:r>
                      <a:r>
                        <a:rPr lang="en-AU" sz="2200" baseline="0" dirty="0" err="1" smtClean="0">
                          <a:effectLst/>
                          <a:latin typeface="Calibri Light" panose="020F0302020204030204" pitchFamily="34" charset="0"/>
                          <a:cs typeface="Times New Roman" panose="02020603050405020304" pitchFamily="18" charset="0"/>
                        </a:rPr>
                        <a:t>Litch</a:t>
                      </a:r>
                      <a:r>
                        <a:rPr lang="en-AU" sz="2200" baseline="0" dirty="0" smtClean="0">
                          <a:effectLst/>
                          <a:latin typeface="Calibri Light" panose="020F0302020204030204" pitchFamily="34" charset="0"/>
                          <a:cs typeface="Times New Roman" panose="02020603050405020304" pitchFamily="18" charset="0"/>
                        </a:rPr>
                        <a:t> (1842)</a:t>
                      </a:r>
                      <a:endParaRPr lang="en-AU" sz="2200" dirty="0"/>
                    </a:p>
                  </a:txBody>
                  <a:tcPr/>
                </a:tc>
              </a:tr>
            </a:tbl>
          </a:graphicData>
        </a:graphic>
      </p:graphicFrame>
    </p:spTree>
    <p:extLst>
      <p:ext uri="{BB962C8B-B14F-4D97-AF65-F5344CB8AC3E}">
        <p14:creationId xmlns:p14="http://schemas.microsoft.com/office/powerpoint/2010/main" val="2975685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r>
              <a:rPr lang="en-AU" sz="3200">
                <a:latin typeface="Tempus Sans ITC" pitchFamily="18"/>
              </a:rPr>
              <a:t>Uriah Smith</a:t>
            </a:r>
            <a:br>
              <a:rPr lang="en-AU" sz="3200">
                <a:latin typeface="Tempus Sans ITC" pitchFamily="18"/>
              </a:rPr>
            </a:br>
            <a:r>
              <a:rPr lang="en-AU" sz="3200">
                <a:latin typeface="Tempus Sans ITC" pitchFamily="18"/>
              </a:rPr>
              <a:t>It is apparent that just as soon as this ultimatum should be put by the sultan into the hands of Mehemet Ali, the matter would be forever beyond the control of the former, and the disposal of his affairs would, from that moment, be in the hands of foreign powers. The sultan despatched Rifat Bey on a government steamer to Alexandria, to communicate the ultimatum to the pasha. </a:t>
            </a:r>
            <a:r>
              <a:rPr lang="en-AU" sz="3200">
                <a:solidFill>
                  <a:srgbClr val="FFD320"/>
                </a:solidFill>
                <a:latin typeface="Tempus Sans ITC" pitchFamily="18"/>
              </a:rPr>
              <a:t>It was put into his hands, and by him taken in charge, on the eleventh day of August, 1840!.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r>
              <a:rPr lang="en-AU" sz="2600" dirty="0">
                <a:latin typeface="Tempus Sans ITC" pitchFamily="18"/>
              </a:rPr>
              <a:t>On the same day, a note was addressed by the sultan to the ambassadors of the four powers, inquiring what plan was to be adopted in case the pasha should refuse to comply with the terms of the ultimatum, to which they made answer that provision had been made, and there was no necessity of his alarming himself about any contingency that might arise. This day the period of three hundred and ninety-one years and fifteen days, allotted to the continuance of the Ottoman power, ended; and where was the sultan's independence? - GONE! Who had the supremacy of the Ottoman empire in their hands? - The four great powers; and that empire has existed ever since only by the sufferance of these Christian powers. </a:t>
            </a:r>
            <a:r>
              <a:rPr lang="en-AU" sz="2600" u="sng" dirty="0">
                <a:solidFill>
                  <a:srgbClr val="FFFF66"/>
                </a:solidFill>
                <a:latin typeface="Tempus Sans ITC" pitchFamily="18"/>
              </a:rPr>
              <a:t>Thus was the prophecy fulfilled to the very letter.</a:t>
            </a:r>
            <a:r>
              <a:rPr lang="en-AU" sz="2600" dirty="0">
                <a:latin typeface="Tempus Sans ITC" pitchFamily="18"/>
              </a:rPr>
              <a:t> {1897 </a:t>
            </a:r>
            <a:r>
              <a:rPr lang="en-AU" sz="2600" dirty="0" err="1">
                <a:latin typeface="Tempus Sans ITC" pitchFamily="18"/>
              </a:rPr>
              <a:t>UrS</a:t>
            </a:r>
            <a:r>
              <a:rPr lang="en-AU" sz="2600" dirty="0">
                <a:latin typeface="Tempus Sans ITC" pitchFamily="18"/>
              </a:rPr>
              <a:t>, DAR 516.1}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sz="2200" b="1" u="sng">
                <a:solidFill>
                  <a:srgbClr val="000000"/>
                </a:solidFill>
                <a:latin typeface="Arial" pitchFamily="34"/>
              </a:rPr>
              <a:t>SN Haskell</a:t>
            </a:r>
            <a:r>
              <a:rPr lang="en-AU" sz="2200" b="1">
                <a:latin typeface="Arial" pitchFamily="34"/>
              </a:rPr>
              <a:t/>
            </a:r>
            <a:br>
              <a:rPr lang="en-AU" sz="2200" b="1">
                <a:latin typeface="Arial" pitchFamily="34"/>
              </a:rPr>
            </a:br>
            <a:r>
              <a:rPr lang="en-AU" sz="2200" b="1">
                <a:latin typeface="Arial" pitchFamily="34"/>
              </a:rPr>
              <a:t>The power which came on the stage of action July 27, 1449, was to bear sway for an hour and a day and a month and a year,-three hundred ninety-one years and fifteen days, literally speaking.</a:t>
            </a:r>
            <a:br>
              <a:rPr lang="en-AU" sz="2200" b="1">
                <a:latin typeface="Arial" pitchFamily="34"/>
              </a:rPr>
            </a:br>
            <a:r>
              <a:rPr lang="en-AU" sz="2200" b="1">
                <a:latin typeface="Arial" pitchFamily="34"/>
              </a:rPr>
              <a:t>This is a wonderful prophecy, the only one in the Bible where the time of the fulfillment is given to the very day. At the end of this period, Turkey would cease to be an independent power. Three hundred and ninety-one years and fifteen days from July 27, 1449, brings us to August 11, 1840. There are four great waymarks in the world's history connected with Constantinople. First, when it was founded in 330 a. d. second, its capture by the Turks July 27, 1449; third, when the sultan of Turkey signed away his independence August 11, 1840. There is no date given for the fourth great waymark; namely, when the capital of Turkey will be removed from Constantinople to Jerusalem "between the seas in the glorious holy mountain."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sz="2200" b="1" u="sng">
                <a:solidFill>
                  <a:srgbClr val="FFFF99"/>
                </a:solidFill>
                <a:latin typeface="Arial" pitchFamily="34"/>
              </a:rPr>
              <a:t>This treaty was signed, and the ultimatum was officially put in the power of Mehemet Ali on August 11, 1840</a:t>
            </a:r>
            <a:r>
              <a:rPr lang="en-AU" sz="2200">
                <a:solidFill>
                  <a:srgbClr val="FFFF99"/>
                </a:solidFill>
                <a:latin typeface="Arial" pitchFamily="34"/>
              </a:rPr>
              <a:t>.</a:t>
            </a:r>
            <a:r>
              <a:rPr lang="en-AU" sz="2200">
                <a:latin typeface="Arial" pitchFamily="34"/>
              </a:rPr>
              <a:t> Since that time Turkey has been known everywhere as the "Sick Man of the East." Daniel prophesied concerning him, saying, "He shall plant the tabernacles of his palace between the seas in the glorious holy mountain; yet he shall come to his end, and none shall help him." At any moment, when the jealous powers of Europe can decide, either peaceably, or in battle, which one of them shall occupy Constantinople, the "Sick Man" will speedily take his departure from Europe. That movement, for which nations are now on the Margin alert, will be the sign of still more important changes in the heavenly court. </a:t>
            </a:r>
            <a:br>
              <a:rPr lang="en-AU" sz="2200">
                <a:latin typeface="Arial" pitchFamily="34"/>
              </a:rPr>
            </a:br>
            <a:r>
              <a:rPr lang="en-AU" sz="2200">
                <a:latin typeface="Arial" pitchFamily="34"/>
              </a:rPr>
              <a:t>The importance of the prophecy, and the exactness with which it was fulfilled, to the very day, should lead to a careful investigation of that divine history, which circles about the years 1840 to 1844.{1905 SNH, SSP 178.1}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a:latin typeface="Arial" pitchFamily="34"/>
              </a:rPr>
              <a:t>Source Book for Bible Students Containing Valuable Quotations Relating to the History, Doctrines, and Prophecies of the Scriptures</a:t>
            </a:r>
            <a:br>
              <a:rPr lang="en-AU">
                <a:latin typeface="Arial" pitchFamily="34"/>
              </a:rPr>
            </a:br>
            <a:r>
              <a:rPr lang="en-AU">
                <a:latin typeface="Arial" pitchFamily="34"/>
              </a:rPr>
              <a:t>Book Code: 	SBBS</a:t>
            </a:r>
            <a:br>
              <a:rPr lang="en-AU">
                <a:latin typeface="Arial" pitchFamily="34"/>
              </a:rPr>
            </a:br>
            <a:r>
              <a:rPr lang="en-AU">
                <a:latin typeface="Arial" pitchFamily="34"/>
              </a:rPr>
              <a:t>Date of Publication: 	1919</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a:latin typeface="Arial" pitchFamily="34"/>
              </a:rPr>
              <a:t>Eastern Question, Negotiations with Egypt.—</a:t>
            </a:r>
            <a:r>
              <a:rPr lang="en-AU" b="1" u="sng">
                <a:solidFill>
                  <a:srgbClr val="FFFF99"/>
                </a:solidFill>
                <a:latin typeface="Arial" pitchFamily="34"/>
              </a:rPr>
              <a:t>The news of the conclusion of the treaty of July had reached Constantinople,</a:t>
            </a:r>
            <a:r>
              <a:rPr lang="en-AU">
                <a:latin typeface="Arial" pitchFamily="34"/>
              </a:rPr>
              <a:t> and despite some dissensions in the interior of the divan, and some objections by his mother, the sultana Valide, the sultan, always under the influence of Redschid Pasha, hastened to accept it, and </a:t>
            </a:r>
            <a:r>
              <a:rPr lang="en-AU" b="1" u="sng">
                <a:solidFill>
                  <a:srgbClr val="FFFF99"/>
                </a:solidFill>
                <a:latin typeface="Arial" pitchFamily="34"/>
              </a:rPr>
              <a:t>forwarded the ratification to London, instructing Rifat Bey to carry tó Alexandria the successive summonses, which, in the terms of the treaty, the Porte was to address to the pasha. Rifat Bey arrived at Alexandria on the 11th of August; </a:t>
            </a:r>
            <a:r>
              <a:rPr lang="en-AU" b="1" u="sng">
                <a:solidFill>
                  <a:srgbClr val="00FF66"/>
                </a:solidFill>
                <a:latin typeface="Arial" pitchFamily="34"/>
              </a:rPr>
              <a:t>BUT  FOUND NO MEHEMET ALI THERE.</a:t>
            </a:r>
            <a:r>
              <a:rPr lang="en-AU" b="1" u="sng">
                <a:solidFill>
                  <a:srgbClr val="FFFF99"/>
                </a:solidFill>
                <a:latin typeface="Arial" pitchFamily="34"/>
              </a:rPr>
              <a:t> </a:t>
            </a:r>
            <a:r>
              <a:rPr lang="en-AU">
                <a:latin typeface="Arial" pitchFamily="34"/>
              </a:rPr>
              <a:t>He had been for some days on a tour in lower Egypt, under the pretext of visiting the canals of the Nile, but in reality to gain time, and prepare his means of defense.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380880" y="228600"/>
            <a:ext cx="8229240" cy="6049440"/>
          </a:xfrm>
        </p:spPr>
        <p:txBody>
          <a:bodyPr wrap="square" lIns="90000" tIns="45000" rIns="90000" bIns="45000" anchor="t">
            <a:noAutofit/>
          </a:bodyPr>
          <a:lstStyle/>
          <a:p>
            <a:pPr lvl="0" hangingPunct="1"/>
            <a:r>
              <a:rPr lang="en-AU" sz="1600" b="1" dirty="0">
                <a:latin typeface="Arial" pitchFamily="34"/>
                <a:cs typeface="Arial" pitchFamily="34"/>
              </a:rPr>
              <a:t>SIGNS OF THE TIMES </a:t>
            </a:r>
            <a:r>
              <a:rPr lang="en-AU" sz="1600" dirty="0">
                <a:latin typeface="Arial" pitchFamily="34"/>
                <a:cs typeface="Arial" pitchFamily="34"/>
              </a:rPr>
              <a:t/>
            </a:r>
            <a:br>
              <a:rPr lang="en-AU" sz="1600" dirty="0">
                <a:latin typeface="Arial" pitchFamily="34"/>
                <a:cs typeface="Arial" pitchFamily="34"/>
              </a:rPr>
            </a:br>
            <a:r>
              <a:rPr lang="en-AU" sz="1600" b="1" dirty="0">
                <a:latin typeface="Arial" pitchFamily="34"/>
                <a:cs typeface="Arial" pitchFamily="34"/>
              </a:rPr>
              <a:t>August 1 1840 </a:t>
            </a:r>
            <a:r>
              <a:rPr lang="en-AU" sz="1600" dirty="0">
                <a:latin typeface="Arial" pitchFamily="34"/>
                <a:cs typeface="Arial" pitchFamily="34"/>
              </a:rPr>
              <a:t/>
            </a:r>
            <a:br>
              <a:rPr lang="en-AU" sz="1600" dirty="0">
                <a:latin typeface="Arial" pitchFamily="34"/>
                <a:cs typeface="Arial" pitchFamily="34"/>
              </a:rPr>
            </a:br>
            <a:r>
              <a:rPr lang="en-AU" sz="1600" dirty="0">
                <a:latin typeface="Arial" pitchFamily="34"/>
                <a:cs typeface="Arial" pitchFamily="34"/>
              </a:rPr>
              <a:t>[</a:t>
            </a:r>
            <a:r>
              <a:rPr lang="en-AU" sz="1600" dirty="0" smtClean="0">
                <a:latin typeface="Arial" pitchFamily="34"/>
                <a:cs typeface="Arial" pitchFamily="34"/>
              </a:rPr>
              <a:t>69] “</a:t>
            </a:r>
            <a:r>
              <a:rPr lang="en-AU" sz="1600" b="1" dirty="0" smtClean="0">
                <a:latin typeface="Arial" pitchFamily="34"/>
                <a:cs typeface="Arial" pitchFamily="34"/>
              </a:rPr>
              <a:t>THE CLOSING UP OF THE DAY OF GRACE</a:t>
            </a:r>
            <a:r>
              <a:rPr lang="en-AU" sz="1600" dirty="0" smtClean="0">
                <a:latin typeface="Arial" pitchFamily="34"/>
                <a:cs typeface="Arial" pitchFamily="34"/>
              </a:rPr>
              <a:t>.</a:t>
            </a:r>
            <a:br>
              <a:rPr lang="en-AU" sz="1600" dirty="0" smtClean="0">
                <a:latin typeface="Arial" pitchFamily="34"/>
                <a:cs typeface="Arial" pitchFamily="34"/>
              </a:rPr>
            </a:br>
            <a:r>
              <a:rPr lang="en-AU" sz="1600" dirty="0" smtClean="0">
                <a:latin typeface="Arial" pitchFamily="34"/>
                <a:cs typeface="Arial" pitchFamily="34"/>
              </a:rPr>
              <a:t>“As there has been much enquiry of late on </a:t>
            </a:r>
            <a:r>
              <a:rPr lang="en-AU" sz="1600" b="1" u="sng" dirty="0" smtClean="0">
                <a:solidFill>
                  <a:schemeClr val="accent4"/>
                </a:solidFill>
                <a:latin typeface="Arial" pitchFamily="34"/>
                <a:cs typeface="Arial" pitchFamily="34"/>
              </a:rPr>
              <a:t>the subject of the closing up of the day of grace, or probation, </a:t>
            </a:r>
            <a:r>
              <a:rPr lang="en-AU" sz="1600" dirty="0" smtClean="0">
                <a:latin typeface="Arial" pitchFamily="34"/>
                <a:cs typeface="Arial" pitchFamily="34"/>
              </a:rPr>
              <a:t>we here give the scriptures on which this opinion is founded, with some remarks and leave our readers to judge for themselves….Rev. x. 7. "But </a:t>
            </a:r>
            <a:r>
              <a:rPr lang="en-AU" sz="1600" i="1" dirty="0" smtClean="0">
                <a:latin typeface="Arial" pitchFamily="34"/>
                <a:cs typeface="Arial" pitchFamily="34"/>
              </a:rPr>
              <a:t>in the days </a:t>
            </a:r>
            <a:r>
              <a:rPr lang="en-AU" sz="1600" dirty="0" smtClean="0">
                <a:latin typeface="Arial" pitchFamily="34"/>
                <a:cs typeface="Arial" pitchFamily="34"/>
              </a:rPr>
              <a:t>of the voice of the </a:t>
            </a:r>
            <a:r>
              <a:rPr lang="en-AU" sz="1600" i="1" dirty="0" smtClean="0">
                <a:latin typeface="Arial" pitchFamily="34"/>
                <a:cs typeface="Arial" pitchFamily="34"/>
              </a:rPr>
              <a:t>seventh </a:t>
            </a:r>
            <a:r>
              <a:rPr lang="en-AU" sz="1600" dirty="0" smtClean="0">
                <a:latin typeface="Arial" pitchFamily="34"/>
                <a:cs typeface="Arial" pitchFamily="34"/>
              </a:rPr>
              <a:t>angel, when</a:t>
            </a:r>
            <a:r>
              <a:rPr lang="en-AU" sz="1600" i="1" dirty="0" smtClean="0">
                <a:latin typeface="Arial" pitchFamily="34"/>
                <a:cs typeface="Arial" pitchFamily="34"/>
              </a:rPr>
              <a:t> </a:t>
            </a:r>
            <a:r>
              <a:rPr lang="en-AU" sz="1600" dirty="0" smtClean="0">
                <a:latin typeface="Arial" pitchFamily="34"/>
                <a:cs typeface="Arial" pitchFamily="34"/>
              </a:rPr>
              <a:t>he shall </a:t>
            </a:r>
            <a:r>
              <a:rPr lang="en-AU" sz="1600" i="1" dirty="0" smtClean="0">
                <a:latin typeface="Arial" pitchFamily="34"/>
                <a:cs typeface="Arial" pitchFamily="34"/>
              </a:rPr>
              <a:t>begin </a:t>
            </a:r>
            <a:r>
              <a:rPr lang="en-AU" sz="1600" dirty="0" smtClean="0">
                <a:latin typeface="Arial" pitchFamily="34"/>
                <a:cs typeface="Arial" pitchFamily="34"/>
              </a:rPr>
              <a:t>to sound, the Mystery of God should be </a:t>
            </a:r>
            <a:r>
              <a:rPr lang="en-AU" sz="1600" i="1" dirty="0" smtClean="0">
                <a:latin typeface="Arial" pitchFamily="34"/>
                <a:cs typeface="Arial" pitchFamily="34"/>
              </a:rPr>
              <a:t>finished, </a:t>
            </a:r>
            <a:r>
              <a:rPr lang="en-AU" sz="1600" dirty="0" smtClean="0">
                <a:latin typeface="Arial" pitchFamily="34"/>
                <a:cs typeface="Arial" pitchFamily="34"/>
              </a:rPr>
              <a:t>as he bath declared to his servants the prophets</a:t>
            </a:r>
            <a:r>
              <a:rPr lang="en-AU" sz="1600" u="sng" dirty="0" smtClean="0">
                <a:latin typeface="Arial" pitchFamily="34"/>
                <a:cs typeface="Arial" pitchFamily="34"/>
              </a:rPr>
              <a:t>." </a:t>
            </a:r>
            <a:r>
              <a:rPr lang="en-AU" sz="1800" i="1" u="sng" dirty="0" smtClean="0">
                <a:solidFill>
                  <a:schemeClr val="accent4"/>
                </a:solidFill>
                <a:latin typeface="Arial" pitchFamily="34"/>
                <a:cs typeface="Arial" pitchFamily="34"/>
              </a:rPr>
              <a:t>It would appear from this, that upon the fall of the Turkish empire which will take place on the closing up of the " sixth vial" and "</a:t>
            </a:r>
            <a:r>
              <a:rPr lang="en-AU" sz="1800" i="1" u="sng" dirty="0" err="1" smtClean="0">
                <a:solidFill>
                  <a:schemeClr val="accent4"/>
                </a:solidFill>
                <a:latin typeface="Arial" pitchFamily="34"/>
                <a:cs typeface="Arial" pitchFamily="34"/>
              </a:rPr>
              <a:t>trumpet,"that</a:t>
            </a:r>
            <a:r>
              <a:rPr lang="en-AU" sz="1800" i="1" u="sng" dirty="0" smtClean="0">
                <a:solidFill>
                  <a:schemeClr val="accent4"/>
                </a:solidFill>
                <a:latin typeface="Arial" pitchFamily="34"/>
                <a:cs typeface="Arial" pitchFamily="34"/>
              </a:rPr>
              <a:t> the day of probation will close</a:t>
            </a:r>
            <a:r>
              <a:rPr lang="en-AU" sz="1600" i="1" dirty="0" smtClean="0">
                <a:solidFill>
                  <a:schemeClr val="accent4"/>
                </a:solidFill>
                <a:latin typeface="Arial" pitchFamily="34"/>
                <a:cs typeface="Arial" pitchFamily="34"/>
              </a:rPr>
              <a:t>. </a:t>
            </a:r>
            <a:r>
              <a:rPr lang="en-AU" sz="1600" dirty="0" smtClean="0">
                <a:latin typeface="Arial" pitchFamily="34"/>
                <a:cs typeface="Arial" pitchFamily="34"/>
              </a:rPr>
              <a:t>Again, Rev. xi. 15. " And the seventh angel sounded ; and there were great voices in heaven, saying, the kingdom of this world are become the kingdoms of our Lord and of his Christ; and he shall reign forever and ever." </a:t>
            </a:r>
            <a:r>
              <a:rPr lang="en-AU" sz="1800" u="sng" dirty="0" smtClean="0">
                <a:solidFill>
                  <a:schemeClr val="accent4"/>
                </a:solidFill>
                <a:latin typeface="Arial" pitchFamily="34"/>
                <a:cs typeface="Arial" pitchFamily="34"/>
              </a:rPr>
              <a:t>This most certainly closes up the gospel dispensation, and brings us to the glorified state </a:t>
            </a:r>
            <a:r>
              <a:rPr lang="en-AU" sz="1600" dirty="0" smtClean="0">
                <a:latin typeface="Arial" pitchFamily="34"/>
                <a:cs typeface="Arial" pitchFamily="34"/>
              </a:rPr>
              <a:t>; for we are to </a:t>
            </a:r>
            <a:r>
              <a:rPr lang="en-AU" sz="1600" i="1" dirty="0" smtClean="0">
                <a:latin typeface="Arial" pitchFamily="34"/>
                <a:cs typeface="Arial" pitchFamily="34"/>
              </a:rPr>
              <a:t>"reign forever</a:t>
            </a:r>
            <a:r>
              <a:rPr lang="en-AU" sz="1600" dirty="0" smtClean="0">
                <a:latin typeface="Arial" pitchFamily="34"/>
                <a:cs typeface="Arial" pitchFamily="34"/>
              </a:rPr>
              <a:t>  </a:t>
            </a:r>
            <a:r>
              <a:rPr lang="en-AU" sz="1600" i="1" dirty="0" smtClean="0">
                <a:latin typeface="Arial" pitchFamily="34"/>
                <a:cs typeface="Arial" pitchFamily="34"/>
              </a:rPr>
              <a:t>and ever. " </a:t>
            </a:r>
            <a:r>
              <a:rPr lang="en-AU" sz="1600" dirty="0" smtClean="0">
                <a:latin typeface="Arial" pitchFamily="34"/>
                <a:cs typeface="Arial" pitchFamily="34"/>
              </a:rPr>
              <a:t>This will take place when the seventh angel shall sound.</a:t>
            </a:r>
            <a:br>
              <a:rPr lang="en-AU" sz="1600" dirty="0" smtClean="0">
                <a:latin typeface="Arial" pitchFamily="34"/>
                <a:cs typeface="Arial" pitchFamily="34"/>
              </a:rPr>
            </a:br>
            <a:r>
              <a:rPr lang="en-AU" sz="1600" dirty="0" smtClean="0">
                <a:latin typeface="Arial" pitchFamily="34"/>
                <a:cs typeface="Arial" pitchFamily="34"/>
              </a:rPr>
              <a:t> “.....Allowing the first period, 150 years to have been exactly fulfilled before </a:t>
            </a:r>
            <a:r>
              <a:rPr lang="en-AU" sz="1600" dirty="0" err="1" smtClean="0">
                <a:latin typeface="Arial" pitchFamily="34"/>
                <a:cs typeface="Arial" pitchFamily="34"/>
              </a:rPr>
              <a:t>Deacozes</a:t>
            </a:r>
            <a:r>
              <a:rPr lang="en-AU" sz="1600" dirty="0" smtClean="0">
                <a:latin typeface="Arial" pitchFamily="34"/>
                <a:cs typeface="Arial" pitchFamily="34"/>
              </a:rPr>
              <a:t> ascended the throne by permission of the Turks, and that the 391 years 15 days commenced at the close of the first period, </a:t>
            </a:r>
            <a:r>
              <a:rPr lang="en-AU" sz="1800" u="sng" dirty="0" smtClean="0">
                <a:solidFill>
                  <a:schemeClr val="accent4"/>
                </a:solidFill>
                <a:latin typeface="Arial" pitchFamily="34"/>
                <a:cs typeface="Arial" pitchFamily="34"/>
              </a:rPr>
              <a:t>it will end in the 11th of August, 1840, when the Ottoman power in Constantinople may be expected to be broken. And this, I believe, will be found to be the case</a:t>
            </a:r>
            <a:r>
              <a:rPr lang="en-AU" sz="1600" u="sng" dirty="0" smtClean="0">
                <a:solidFill>
                  <a:schemeClr val="accent4"/>
                </a:solidFill>
                <a:latin typeface="Arial" pitchFamily="34"/>
                <a:cs typeface="Arial" pitchFamily="34"/>
              </a:rPr>
              <a:t>.”</a:t>
            </a:r>
            <a:r>
              <a:rPr lang="en-AU" sz="2400" dirty="0" smtClean="0">
                <a:latin typeface="Franklin Gothic Book" pitchFamily="18"/>
                <a:cs typeface="Arial" pitchFamily="34"/>
              </a:rPr>
              <a:t/>
            </a:r>
            <a:br>
              <a:rPr lang="en-AU" sz="2400" dirty="0" smtClean="0">
                <a:latin typeface="Franklin Gothic Book" pitchFamily="18"/>
                <a:cs typeface="Arial" pitchFamily="34"/>
              </a:rPr>
            </a:br>
            <a:endParaRPr lang="en-AU" sz="2400" dirty="0">
              <a:latin typeface="Franklin Gothic Book" pitchFamily="18"/>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name="page44">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b="1" u="sng">
                <a:solidFill>
                  <a:srgbClr val="FFFF99"/>
                </a:solidFill>
                <a:latin typeface="Arial" pitchFamily="34"/>
              </a:rPr>
              <a:t>Having returned to Alexandria on the 14th, he received Rifat Bey on the 16th, and without entering into discussion with him-scarcely giving him time to speak-he rejected the first summons prescribed by the treaty</a:t>
            </a:r>
            <a:r>
              <a:rPr lang="en-AU" u="sng">
                <a:solidFill>
                  <a:srgbClr val="FFFF99"/>
                </a:solidFill>
                <a:latin typeface="Arial" pitchFamily="34"/>
              </a:rPr>
              <a:t>. </a:t>
            </a:r>
            <a:r>
              <a:rPr lang="en-AU">
                <a:latin typeface="Arial" pitchFamily="34"/>
              </a:rPr>
              <a:t>On the following day (the 17th), the consuls of the four subscribing powers asked an audience, and remonstrated with him on his refusal. He repulsed them sharply, cut short Colonel Hodges, the English consul, and persevered in his remonstrance, saying, "I shall only yield to the saber what I have won by the saber."-"The Life and Times of Viscount Palmerston," James Ewing Richie, Division II, p. 529. The London Printing and Publishing Company, 1866. {1919, SBBS 152.7}</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name="page45">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a:latin typeface="Arial" pitchFamily="34"/>
              </a:rPr>
              <a:t>Eastern Question, Rifat Bey's First Interview with Mehemet Ali.—Constantinople, Aug. 27, 1840: By the French steamer of the 24th [of August], we have advices from Egypt to the 16th, but they show no alteration in the resolution of the pasha. Confiding in the valor of his Arab army, and in the strength of the fortifications which defended his capital, he seems determined to abide by the last alternative; and as recourse to this is, therefore, now inevitable, all hope may be considered at an end of a termination of the affair without bloodshed. </a:t>
            </a:r>
            <a:r>
              <a:rPr lang="en-AU" b="1" u="sng">
                <a:solidFill>
                  <a:srgbClr val="FFFF99"/>
                </a:solidFill>
                <a:latin typeface="Arial" pitchFamily="34"/>
              </a:rPr>
              <a:t>Immediately on the arrival of the Cyclops steamer with the news of the convention with the four powers, Mehemet Ali, it is stated, had quitted Alexandria to make a short tour through lower Egypt</a:t>
            </a:r>
            <a:r>
              <a:rPr lang="en-AU" u="sng">
                <a:solidFill>
                  <a:srgbClr val="FFFF99"/>
                </a:solidFill>
                <a:latin typeface="Arial" pitchFamily="34"/>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name="page46">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sz="2800" dirty="0">
                <a:latin typeface="Arial" pitchFamily="34"/>
              </a:rPr>
              <a:t>the object of his absenting himself at such a moment being partly to avoid conferences with the European consuls, but principally to </a:t>
            </a:r>
            <a:r>
              <a:rPr lang="en-AU" sz="2800" dirty="0" err="1">
                <a:latin typeface="Arial" pitchFamily="34"/>
              </a:rPr>
              <a:t>endeavor</a:t>
            </a:r>
            <a:r>
              <a:rPr lang="en-AU" sz="2800" dirty="0">
                <a:latin typeface="Arial" pitchFamily="34"/>
              </a:rPr>
              <a:t> by his own presence to rouse the fanaticism of the Bedouin tribes, and facilitate the raising of his new levies. </a:t>
            </a:r>
            <a:r>
              <a:rPr lang="en-AU" sz="2800" b="1" dirty="0">
                <a:solidFill>
                  <a:srgbClr val="FFFF99"/>
                </a:solidFill>
                <a:latin typeface="Arial" pitchFamily="34"/>
              </a:rPr>
              <a:t>During the interval of this absence, the Turkish government steamer, which had reached Alexandria on the 11th, with the envoy, </a:t>
            </a:r>
            <a:r>
              <a:rPr lang="en-AU" sz="2800" b="1" dirty="0" err="1">
                <a:solidFill>
                  <a:srgbClr val="FFFF99"/>
                </a:solidFill>
                <a:latin typeface="Arial" pitchFamily="34"/>
              </a:rPr>
              <a:t>Rifat</a:t>
            </a:r>
            <a:r>
              <a:rPr lang="en-AU" sz="2800" b="1" dirty="0">
                <a:solidFill>
                  <a:srgbClr val="FFFF99"/>
                </a:solidFill>
                <a:latin typeface="Arial" pitchFamily="34"/>
              </a:rPr>
              <a:t> </a:t>
            </a:r>
            <a:r>
              <a:rPr lang="en-AU" sz="2800" b="1" dirty="0" err="1">
                <a:solidFill>
                  <a:srgbClr val="FFFF99"/>
                </a:solidFill>
                <a:latin typeface="Arial" pitchFamily="34"/>
              </a:rPr>
              <a:t>Bey</a:t>
            </a:r>
            <a:r>
              <a:rPr lang="en-AU" sz="2800" b="1" dirty="0">
                <a:solidFill>
                  <a:srgbClr val="FFFF99"/>
                </a:solidFill>
                <a:latin typeface="Arial" pitchFamily="34"/>
              </a:rPr>
              <a:t>, on board, had been by his orders placed in quarantine, and she was not released from it till the 16th</a:t>
            </a:r>
            <a:r>
              <a:rPr lang="en-AU" sz="2800" dirty="0">
                <a:latin typeface="Arial" pitchFamily="34"/>
              </a:rPr>
              <a:t>. . . . {1919, SBBS 153.1}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name="page47">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sz="2600" b="1" u="sng" dirty="0">
                <a:solidFill>
                  <a:srgbClr val="FFFF99"/>
                </a:solidFill>
                <a:effectLst>
                  <a:outerShdw dist="17961" dir="2700000">
                    <a:scrgbClr r="0" g="0" b="0"/>
                  </a:outerShdw>
                </a:effectLst>
                <a:latin typeface="Arial" pitchFamily="34"/>
              </a:rPr>
              <a:t>On the very day on which he had been admitted to pratique [certificate of permission to land passenger and crew], the above named functionary had had an audience of the pasha</a:t>
            </a:r>
            <a:r>
              <a:rPr lang="en-AU" sz="2600" dirty="0">
                <a:latin typeface="Arial" pitchFamily="34"/>
              </a:rPr>
              <a:t>, </a:t>
            </a:r>
            <a:r>
              <a:rPr lang="en-AU" dirty="0">
                <a:latin typeface="Arial" pitchFamily="34"/>
              </a:rPr>
              <a:t>and had communicated to him the commands of the sultan with respect to the evacuation of the Syrian provinces, appointing another audience for the following day, when, in the presence of the consuls of the European powers, he would receive from him his definitive answer, and inform him of the alternative of his refusing to obey, giving him the ten days which have been allotted him by the convention to decide on the course he shall think fit to adopt.—London Morning Chronicle, Sept. 18, 1840. {1919, SBBS 153.2}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b="1">
                <a:latin typeface="Arial" pitchFamily="34"/>
              </a:rPr>
              <a:t>What is a pratique</a:t>
            </a:r>
            <a:br>
              <a:rPr lang="en-AU" b="1">
                <a:latin typeface="Arial" pitchFamily="34"/>
              </a:rPr>
            </a:br>
            <a:r>
              <a:rPr lang="en-AU" b="1">
                <a:latin typeface="Arial" pitchFamily="34"/>
              </a:rPr>
              <a:t>PRATIQUE, n. In commerce, primarily, converse; intercourse; the communication between a ship and the port in which she arrives. Hence, </a:t>
            </a:r>
            <a:r>
              <a:rPr lang="en-AU" b="1" u="sng">
                <a:solidFill>
                  <a:srgbClr val="FFFF99"/>
                </a:solidFill>
                <a:latin typeface="Arial" pitchFamily="34"/>
              </a:rPr>
              <a:t>a license or permission to hold intercourse and trade with the inhabitants of a place, after having performed quarantine, </a:t>
            </a:r>
            <a:r>
              <a:rPr lang="en-AU" b="1">
                <a:latin typeface="Arial" pitchFamily="34"/>
              </a:rPr>
              <a:t>or upon a certificate that the ship did not come from an infected place; a term used particularly in the south of Europe, where vessels coming from countries infected with contagious diseases, are subjected to quarantine. Websters 1828 Dictionary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name="page49">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a:latin typeface="Arial" pitchFamily="34"/>
              </a:rPr>
              <a:t>Colonel Hodges to Viscount Ponsonby  </a:t>
            </a:r>
            <a:br>
              <a:rPr lang="en-AU">
                <a:latin typeface="Arial" pitchFamily="34"/>
              </a:rPr>
            </a:br>
            <a:r>
              <a:rPr lang="en-AU">
                <a:latin typeface="Arial" pitchFamily="34"/>
              </a:rPr>
              <a:t>[Extract] Alexandria, August 16, 1840.  </a:t>
            </a:r>
            <a:br>
              <a:rPr lang="en-AU">
                <a:latin typeface="Arial" pitchFamily="34"/>
              </a:rPr>
            </a:br>
            <a:r>
              <a:rPr lang="en-AU" b="1">
                <a:solidFill>
                  <a:srgbClr val="FFFF99"/>
                </a:solidFill>
                <a:latin typeface="Arial" pitchFamily="34"/>
              </a:rPr>
              <a:t>On the arrival of Rifat Bey in Alexandria, Mehemet Ali was absent from thence on a tour of the Delta</a:t>
            </a:r>
            <a:r>
              <a:rPr lang="en-AU">
                <a:solidFill>
                  <a:srgbClr val="FFFF99"/>
                </a:solidFill>
                <a:latin typeface="Arial" pitchFamily="34"/>
              </a:rPr>
              <a:t>. </a:t>
            </a:r>
            <a:r>
              <a:rPr lang="en-AU">
                <a:latin typeface="Arial" pitchFamily="34"/>
              </a:rPr>
              <a:t/>
            </a:r>
            <a:br>
              <a:rPr lang="en-AU">
                <a:latin typeface="Arial" pitchFamily="34"/>
              </a:rPr>
            </a:br>
            <a:r>
              <a:rPr lang="en-AU" b="1">
                <a:latin typeface="Arial" pitchFamily="34"/>
              </a:rPr>
              <a:t>The Pasha returned to this city on the afternoon of the 14th instant</a:t>
            </a:r>
            <a:r>
              <a:rPr lang="en-AU">
                <a:latin typeface="Arial" pitchFamily="34"/>
              </a:rPr>
              <a:t>. The same evening he was visited by the French Consul-General.  </a:t>
            </a:r>
            <a:br>
              <a:rPr lang="en-AU">
                <a:latin typeface="Arial" pitchFamily="34"/>
              </a:rPr>
            </a:br>
            <a:r>
              <a:rPr lang="en-AU" b="1">
                <a:solidFill>
                  <a:srgbClr val="FFFF99"/>
                </a:solidFill>
                <a:latin typeface="Arial" pitchFamily="34"/>
              </a:rPr>
              <a:t>Early this morning, Rifat Bey was liberated from quarantine, and at half past eight o'clock, a. m., he had his first audience with the Pasha</a:t>
            </a:r>
            <a:r>
              <a:rPr lang="en-AU">
                <a:solidFill>
                  <a:srgbClr val="FFFF99"/>
                </a:solidFill>
                <a:latin typeface="Arial" pitchFamily="34"/>
              </a:rPr>
              <a:t>. </a:t>
            </a:r>
            <a:r>
              <a:rPr lang="en-AU" b="1">
                <a:solidFill>
                  <a:srgbClr val="FFFF99"/>
                </a:solidFill>
                <a:latin typeface="Arial" pitchFamily="34"/>
              </a:rPr>
              <a:t>This was private, as had been arranged between Rifat Bey and the consuls-general of the four powers</a:t>
            </a:r>
            <a:r>
              <a:rPr lang="en-AU" b="1">
                <a:solidFill>
                  <a:srgbClr val="FF0000"/>
                </a:solidFill>
                <a:latin typeface="Arial" pitchFamily="34"/>
              </a:rPr>
              <a:t>.</a:t>
            </a:r>
            <a:r>
              <a:rPr lang="en-AU">
                <a:latin typeface="Arial" pitchFamily="34"/>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name="page50">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sz="2400">
                <a:latin typeface="Arial" pitchFamily="34"/>
              </a:rPr>
              <a:t>It appears that the reception of the sultan's envoy was anything but gracious or favorable; but the results of that interview are fully related by Rifat Bey himself, in minutes which I have the honor to inclose.  </a:t>
            </a:r>
            <a:br>
              <a:rPr lang="en-AU" sz="2400">
                <a:latin typeface="Arial" pitchFamily="34"/>
              </a:rPr>
            </a:br>
            <a:r>
              <a:rPr lang="en-AU" sz="2400">
                <a:latin typeface="Arial" pitchFamily="34"/>
              </a:rPr>
              <a:t>Discouraged by want of his success, Rifat Bey at first proposed an immediate return to Constantinople; but in conjunction with my colleagues, I represented to him the propriety of awaiting the expiration of the first and second periods of ten days specified in the Convention, and at the termination of which it will be proper to make new and formal summonses of compliance. With these suggestions Rifat Bey has fully concurred, and we have exerted our joint efforts to encourage the envoy, and to console him for his recent check.—Id., p. 149. </a:t>
            </a:r>
            <a:br>
              <a:rPr lang="en-AU" sz="2400">
                <a:latin typeface="Arial" pitchFamily="34"/>
              </a:rPr>
            </a:br>
            <a:r>
              <a:rPr lang="en-AU" sz="2400">
                <a:latin typeface="Arial" pitchFamily="34"/>
              </a:rPr>
              <a:t>{1919, SBBS 154.7}</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name="page51">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marL="228600" lvl="0"/>
            <a:r>
              <a:rPr lang="en-AU" dirty="0">
                <a:latin typeface="Arial" pitchFamily="34"/>
              </a:rPr>
              <a:t>Eastern Question, The Step of 1841.—Mohammed Ali, by the treaty of [July 13,] 1841, was confined to his Egyptian possessions, under the suzerainty of the sultan, the integrity and independence of whose empire was now placed formally under the guarantee of the great powers. </a:t>
            </a:r>
            <a:r>
              <a:rPr lang="en-AU" b="1" dirty="0">
                <a:solidFill>
                  <a:srgbClr val="FFFF99"/>
                </a:solidFill>
                <a:latin typeface="Arial" pitchFamily="34"/>
              </a:rPr>
              <a:t>The treaty of 1841 was a new and vital departure: Turkey was for the first time placed in a state of tutelage.—"</a:t>
            </a:r>
            <a:r>
              <a:rPr lang="en-AU" dirty="0">
                <a:latin typeface="Arial" pitchFamily="34"/>
              </a:rPr>
              <a:t>The Story of Turkey," Stanley Lane-Poole, p. 350. </a:t>
            </a:r>
            <a:r>
              <a:rPr lang="en-AU" dirty="0" smtClean="0">
                <a:latin typeface="Arial" pitchFamily="34"/>
              </a:rPr>
              <a:t/>
            </a:r>
            <a:br>
              <a:rPr lang="en-AU" dirty="0" smtClean="0">
                <a:latin typeface="Arial" pitchFamily="34"/>
              </a:rPr>
            </a:br>
            <a:r>
              <a:rPr lang="en-AU" dirty="0" smtClean="0">
                <a:latin typeface="Arial" pitchFamily="34"/>
              </a:rPr>
              <a:t>London </a:t>
            </a:r>
            <a:r>
              <a:rPr lang="en-AU" dirty="0">
                <a:latin typeface="Arial" pitchFamily="34"/>
              </a:rPr>
              <a:t>and New York: G. P. Putnam's Sons, 1888.</a:t>
            </a:r>
            <a:br>
              <a:rPr lang="en-AU" dirty="0">
                <a:latin typeface="Arial" pitchFamily="34"/>
              </a:rPr>
            </a:br>
            <a:r>
              <a:rPr lang="en-AU" b="1" u="sng" dirty="0">
                <a:solidFill>
                  <a:srgbClr val="FFFF99"/>
                </a:solidFill>
                <a:latin typeface="Arial" pitchFamily="34"/>
              </a:rPr>
              <a:t>The integrity and independence of that state was declared by the five powers to be of essential importance to the world, and the Ottoman Empire was formally taken under the protection of all Europe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8235" y="295836"/>
            <a:ext cx="8083923" cy="5755422"/>
          </a:xfrm>
          <a:prstGeom prst="rect">
            <a:avLst/>
          </a:prstGeom>
          <a:noFill/>
        </p:spPr>
        <p:txBody>
          <a:bodyPr wrap="square" rtlCol="0">
            <a:spAutoFit/>
          </a:bodyPr>
          <a:lstStyle/>
          <a:p>
            <a:r>
              <a:rPr lang="en-AU" sz="2800" b="1" dirty="0">
                <a:solidFill>
                  <a:schemeClr val="bg1"/>
                </a:solidFill>
              </a:rPr>
              <a:t>Th</a:t>
            </a:r>
            <a:r>
              <a:rPr lang="en-AU" sz="2600" b="1" dirty="0">
                <a:solidFill>
                  <a:schemeClr val="bg1"/>
                </a:solidFill>
              </a:rPr>
              <a:t>e facts are undeniable. </a:t>
            </a:r>
            <a:endParaRPr lang="en-AU" sz="2600" b="1" dirty="0" smtClean="0">
              <a:solidFill>
                <a:schemeClr val="bg1"/>
              </a:solidFill>
            </a:endParaRPr>
          </a:p>
          <a:p>
            <a:r>
              <a:rPr lang="en-AU" sz="2600" b="1" dirty="0" smtClean="0">
                <a:solidFill>
                  <a:schemeClr val="bg1"/>
                </a:solidFill>
              </a:rPr>
              <a:t>The </a:t>
            </a:r>
            <a:r>
              <a:rPr lang="en-AU" sz="2600" b="1" dirty="0">
                <a:solidFill>
                  <a:schemeClr val="bg1"/>
                </a:solidFill>
              </a:rPr>
              <a:t>sixth trumpet did not sound. </a:t>
            </a:r>
            <a:r>
              <a:rPr lang="en-AU" sz="2600" dirty="0">
                <a:solidFill>
                  <a:schemeClr val="bg1"/>
                </a:solidFill>
              </a:rPr>
              <a:t>In fact the instruction given after the disappointment of 1844 is very applicable: </a:t>
            </a:r>
            <a:endParaRPr lang="en-AU" sz="2600" dirty="0" smtClean="0">
              <a:solidFill>
                <a:schemeClr val="bg1"/>
              </a:solidFill>
            </a:endParaRPr>
          </a:p>
          <a:p>
            <a:r>
              <a:rPr lang="en-AU" sz="2600" dirty="0" smtClean="0">
                <a:solidFill>
                  <a:schemeClr val="bg1"/>
                </a:solidFill>
              </a:rPr>
              <a:t>Revelation </a:t>
            </a:r>
            <a:r>
              <a:rPr lang="en-AU" sz="2600" dirty="0">
                <a:solidFill>
                  <a:schemeClr val="bg1"/>
                </a:solidFill>
              </a:rPr>
              <a:t>10:11 Thou must prophesy again before many peoples, and nations, and tongues, and kings. What has appeared as a fulfilment of prophecy for so long and sweet as  honey has become </a:t>
            </a:r>
            <a:r>
              <a:rPr lang="en-AU" sz="2600" dirty="0" smtClean="0">
                <a:solidFill>
                  <a:schemeClr val="bg1"/>
                </a:solidFill>
              </a:rPr>
              <a:t>bitter - </a:t>
            </a:r>
            <a:r>
              <a:rPr lang="en-AU" sz="2600" dirty="0">
                <a:solidFill>
                  <a:schemeClr val="bg1"/>
                </a:solidFill>
              </a:rPr>
              <a:t>(Revelation 10:10).  There is a world to be warned  - 'Prepare to meet thy God</a:t>
            </a:r>
            <a:r>
              <a:rPr lang="en-AU" sz="2600" dirty="0" smtClean="0">
                <a:solidFill>
                  <a:schemeClr val="bg1"/>
                </a:solidFill>
              </a:rPr>
              <a:t>.‘</a:t>
            </a:r>
          </a:p>
          <a:p>
            <a:r>
              <a:rPr lang="en-AU" sz="2600" dirty="0" smtClean="0">
                <a:solidFill>
                  <a:schemeClr val="bg1"/>
                </a:solidFill>
              </a:rPr>
              <a:t> </a:t>
            </a:r>
            <a:r>
              <a:rPr lang="en-AU" sz="2600" dirty="0">
                <a:solidFill>
                  <a:schemeClr val="bg1"/>
                </a:solidFill>
              </a:rPr>
              <a:t>The trumpets are soon to </a:t>
            </a:r>
            <a:r>
              <a:rPr lang="en-AU" sz="2600" dirty="0" smtClean="0">
                <a:solidFill>
                  <a:schemeClr val="bg1"/>
                </a:solidFill>
              </a:rPr>
              <a:t>blow! </a:t>
            </a:r>
            <a:r>
              <a:rPr lang="en-AU" sz="2600" dirty="0">
                <a:solidFill>
                  <a:schemeClr val="bg1"/>
                </a:solidFill>
              </a:rPr>
              <a:t>The loud cry is about to sound! Prophesy again is the admonition we are given! Will you join  God's commandment keeping people and the loud cry and prophesy again?</a:t>
            </a:r>
            <a:r>
              <a:rPr lang="en-AU" sz="2800" dirty="0"/>
              <a:t/>
            </a:r>
            <a:br>
              <a:rPr lang="en-AU" sz="2800" dirty="0"/>
            </a:br>
            <a:endParaRPr lang="en-AU" sz="2800" dirty="0"/>
          </a:p>
        </p:txBody>
      </p:sp>
    </p:spTree>
    <p:extLst>
      <p:ext uri="{BB962C8B-B14F-4D97-AF65-F5344CB8AC3E}">
        <p14:creationId xmlns:p14="http://schemas.microsoft.com/office/powerpoint/2010/main" val="1612377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2800" b="1" dirty="0">
                <a:latin typeface="Franklin Gothic Book" pitchFamily="18"/>
              </a:rPr>
              <a:t>What were </a:t>
            </a:r>
            <a:r>
              <a:rPr lang="en-AU" sz="2800" b="1" dirty="0" err="1">
                <a:latin typeface="Franklin Gothic Book" pitchFamily="18"/>
              </a:rPr>
              <a:t>Litch’s</a:t>
            </a:r>
            <a:r>
              <a:rPr lang="en-AU" sz="2800" b="1" dirty="0">
                <a:latin typeface="Franklin Gothic Book" pitchFamily="18"/>
              </a:rPr>
              <a:t>  </a:t>
            </a:r>
            <a:r>
              <a:rPr lang="en-AU" sz="2800" b="1" dirty="0" smtClean="0">
                <a:latin typeface="Franklin Gothic Book" pitchFamily="18"/>
              </a:rPr>
              <a:t>predictions?</a:t>
            </a:r>
            <a:r>
              <a:rPr lang="en-AU" sz="2800" dirty="0">
                <a:latin typeface="Franklin Gothic Book" pitchFamily="18"/>
              </a:rPr>
              <a:t/>
            </a:r>
            <a:br>
              <a:rPr lang="en-AU" sz="2800" dirty="0">
                <a:latin typeface="Franklin Gothic Book" pitchFamily="18"/>
              </a:rPr>
            </a:br>
            <a:r>
              <a:rPr lang="en-AU" sz="2800" dirty="0">
                <a:latin typeface="Franklin Gothic Book" pitchFamily="18"/>
              </a:rPr>
              <a:t/>
            </a:r>
            <a:br>
              <a:rPr lang="en-AU" sz="2800" dirty="0">
                <a:latin typeface="Franklin Gothic Book" pitchFamily="18"/>
              </a:rPr>
            </a:br>
            <a:r>
              <a:rPr lang="en-AU" sz="2800" dirty="0">
                <a:latin typeface="Franklin Gothic Book" pitchFamily="18"/>
              </a:rPr>
              <a:t>- Turkey or the Ottoman Empire would come to its end     sometime in the month of August 1840. </a:t>
            </a:r>
            <a:br>
              <a:rPr lang="en-AU" sz="2800" dirty="0">
                <a:latin typeface="Franklin Gothic Book" pitchFamily="18"/>
              </a:rPr>
            </a:br>
            <a:r>
              <a:rPr lang="en-AU" sz="2800" dirty="0">
                <a:latin typeface="Franklin Gothic Book" pitchFamily="18"/>
              </a:rPr>
              <a:t/>
            </a:r>
            <a:br>
              <a:rPr lang="en-AU" sz="2800" dirty="0">
                <a:latin typeface="Franklin Gothic Book" pitchFamily="18"/>
              </a:rPr>
            </a:br>
            <a:r>
              <a:rPr lang="en-AU" sz="2800" dirty="0">
                <a:latin typeface="Franklin Gothic Book" pitchFamily="18"/>
              </a:rPr>
              <a:t>- Immediately </a:t>
            </a:r>
            <a:r>
              <a:rPr lang="en-AU" sz="2800" dirty="0" smtClean="0">
                <a:latin typeface="Franklin Gothic Book" pitchFamily="18"/>
              </a:rPr>
              <a:t>upon </a:t>
            </a:r>
            <a:r>
              <a:rPr lang="en-AU" sz="2800" dirty="0">
                <a:latin typeface="Franklin Gothic Book" pitchFamily="18"/>
              </a:rPr>
              <a:t>the close of the 6th trumpet mercy would be no more. Probation would close for all mankind.</a:t>
            </a:r>
            <a:br>
              <a:rPr lang="en-AU" sz="2800" dirty="0">
                <a:latin typeface="Franklin Gothic Book" pitchFamily="18"/>
              </a:rPr>
            </a:br>
            <a:r>
              <a:rPr lang="en-AU" sz="2800" dirty="0">
                <a:latin typeface="Franklin Gothic Book" pitchFamily="18"/>
              </a:rPr>
              <a:t/>
            </a:r>
            <a:br>
              <a:rPr lang="en-AU" sz="2800" dirty="0">
                <a:latin typeface="Franklin Gothic Book" pitchFamily="18"/>
              </a:rPr>
            </a:br>
            <a:r>
              <a:rPr lang="en-AU" sz="2800" dirty="0">
                <a:latin typeface="Franklin Gothic Book" pitchFamily="18"/>
              </a:rPr>
              <a:t>- Just a few days before in the month of August 1840 he predicted the date and once again announced his prediction.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2800" b="1" dirty="0">
                <a:latin typeface="Arial" pitchFamily="34"/>
                <a:cs typeface="Arial" pitchFamily="34"/>
              </a:rPr>
              <a:t>Predictions made on August 1st 1840 that </a:t>
            </a:r>
            <a:r>
              <a:rPr lang="en-AU" sz="2800" b="1" dirty="0" smtClean="0">
                <a:latin typeface="Arial" pitchFamily="34"/>
                <a:cs typeface="Arial" pitchFamily="34"/>
              </a:rPr>
              <a:t>were prophesied to </a:t>
            </a:r>
            <a:r>
              <a:rPr lang="en-AU" sz="2800" b="1" dirty="0">
                <a:latin typeface="Arial" pitchFamily="34"/>
                <a:cs typeface="Arial" pitchFamily="34"/>
              </a:rPr>
              <a:t>happen on August 11th 1840 </a:t>
            </a:r>
            <a:br>
              <a:rPr lang="en-AU" sz="2800" b="1" dirty="0">
                <a:latin typeface="Arial" pitchFamily="34"/>
                <a:cs typeface="Arial" pitchFamily="34"/>
              </a:rPr>
            </a:br>
            <a:r>
              <a:rPr lang="en-AU" sz="2800" b="1" dirty="0">
                <a:latin typeface="Arial" pitchFamily="34"/>
                <a:cs typeface="Arial" pitchFamily="34"/>
              </a:rPr>
              <a:t/>
            </a:r>
            <a:br>
              <a:rPr lang="en-AU" sz="2800" b="1" dirty="0">
                <a:latin typeface="Arial" pitchFamily="34"/>
                <a:cs typeface="Arial" pitchFamily="34"/>
              </a:rPr>
            </a:br>
            <a:r>
              <a:rPr lang="en-AU" sz="2800" b="1" dirty="0">
                <a:latin typeface="Arial" pitchFamily="34"/>
                <a:cs typeface="Arial" pitchFamily="34"/>
              </a:rPr>
              <a:t>1 – the seventh trumpet would sound</a:t>
            </a:r>
            <a:br>
              <a:rPr lang="en-AU" sz="2800" b="1" dirty="0">
                <a:latin typeface="Arial" pitchFamily="34"/>
                <a:cs typeface="Arial" pitchFamily="34"/>
              </a:rPr>
            </a:br>
            <a:r>
              <a:rPr lang="en-AU" sz="2800" b="1" dirty="0">
                <a:latin typeface="Arial" pitchFamily="34"/>
                <a:cs typeface="Arial" pitchFamily="34"/>
              </a:rPr>
              <a:t>2 -  the Turkish Empire would fall </a:t>
            </a:r>
            <a:br>
              <a:rPr lang="en-AU" sz="2800" b="1" dirty="0">
                <a:latin typeface="Arial" pitchFamily="34"/>
                <a:cs typeface="Arial" pitchFamily="34"/>
              </a:rPr>
            </a:br>
            <a:r>
              <a:rPr lang="en-AU" sz="2800" b="1" dirty="0">
                <a:latin typeface="Arial" pitchFamily="34"/>
                <a:cs typeface="Arial" pitchFamily="34"/>
              </a:rPr>
              <a:t>3 – the sixth vial or plague </a:t>
            </a:r>
            <a:r>
              <a:rPr lang="en-AU" sz="2800" b="1" dirty="0" smtClean="0">
                <a:latin typeface="Arial" pitchFamily="34"/>
                <a:cs typeface="Arial" pitchFamily="34"/>
              </a:rPr>
              <a:t>would </a:t>
            </a:r>
            <a:r>
              <a:rPr lang="en-AU" sz="2800" b="1" dirty="0">
                <a:latin typeface="Arial" pitchFamily="34"/>
                <a:cs typeface="Arial" pitchFamily="34"/>
              </a:rPr>
              <a:t>be finished.</a:t>
            </a:r>
            <a:br>
              <a:rPr lang="en-AU" sz="2800" b="1" dirty="0">
                <a:latin typeface="Arial" pitchFamily="34"/>
                <a:cs typeface="Arial" pitchFamily="34"/>
              </a:rPr>
            </a:br>
            <a:r>
              <a:rPr lang="en-AU" sz="2800" b="1" dirty="0">
                <a:latin typeface="Arial" pitchFamily="34"/>
                <a:cs typeface="Arial" pitchFamily="34"/>
              </a:rPr>
              <a:t>4 – the sixth trumpet would be finished</a:t>
            </a:r>
            <a:br>
              <a:rPr lang="en-AU" sz="2800" b="1" dirty="0">
                <a:latin typeface="Arial" pitchFamily="34"/>
                <a:cs typeface="Arial" pitchFamily="34"/>
              </a:rPr>
            </a:br>
            <a:r>
              <a:rPr lang="en-AU" sz="2800" b="1" dirty="0">
                <a:latin typeface="Arial" pitchFamily="34"/>
                <a:cs typeface="Arial" pitchFamily="34"/>
              </a:rPr>
              <a:t>5 – Probation would close </a:t>
            </a:r>
            <a:br>
              <a:rPr lang="en-AU" sz="2800" b="1" dirty="0">
                <a:latin typeface="Arial" pitchFamily="34"/>
                <a:cs typeface="Arial" pitchFamily="34"/>
              </a:rPr>
            </a:br>
            <a:r>
              <a:rPr lang="en-AU" sz="2800" b="1" dirty="0">
                <a:solidFill>
                  <a:srgbClr val="69676D"/>
                </a:solidFill>
                <a:latin typeface="Arial" pitchFamily="34"/>
                <a:cs typeface="Arial" pitchFamily="34"/>
              </a:rPr>
              <a:t/>
            </a:r>
            <a:br>
              <a:rPr lang="en-AU" sz="2800" b="1" dirty="0">
                <a:solidFill>
                  <a:srgbClr val="69676D"/>
                </a:solidFill>
                <a:latin typeface="Arial" pitchFamily="34"/>
                <a:cs typeface="Arial" pitchFamily="34"/>
              </a:rPr>
            </a:br>
            <a:endParaRPr lang="en-AU" sz="2800" b="1" dirty="0">
              <a:solidFill>
                <a:srgbClr val="69676D"/>
              </a:solidFill>
              <a:latin typeface="Arial" pitchFamily="34"/>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1200" dirty="0">
                <a:latin typeface="Arial" pitchFamily="34"/>
                <a:cs typeface="Arial" pitchFamily="34"/>
              </a:rPr>
              <a:t>SIGNS OF THE TIMES </a:t>
            </a:r>
            <a:br>
              <a:rPr lang="en-AU" sz="1200" dirty="0">
                <a:latin typeface="Arial" pitchFamily="34"/>
                <a:cs typeface="Arial" pitchFamily="34"/>
              </a:rPr>
            </a:br>
            <a:r>
              <a:rPr lang="en-AU" sz="1200" dirty="0">
                <a:latin typeface="Arial" pitchFamily="34"/>
                <a:cs typeface="Arial" pitchFamily="34"/>
              </a:rPr>
              <a:t>August 1 1840 </a:t>
            </a:r>
            <a:br>
              <a:rPr lang="en-AU" sz="1200" dirty="0">
                <a:latin typeface="Arial" pitchFamily="34"/>
                <a:cs typeface="Arial" pitchFamily="34"/>
              </a:rPr>
            </a:br>
            <a:r>
              <a:rPr lang="en-AU" sz="1200" dirty="0">
                <a:latin typeface="Arial" pitchFamily="34"/>
                <a:cs typeface="Arial" pitchFamily="34"/>
              </a:rPr>
              <a:t>[69] “THE CLOSING UP OF THE DAY OF GRACE</a:t>
            </a:r>
            <a:r>
              <a:rPr lang="en-AU" sz="1200" dirty="0" smtClean="0">
                <a:latin typeface="Arial" pitchFamily="34"/>
                <a:cs typeface="Arial" pitchFamily="34"/>
              </a:rPr>
              <a:t>.(continued)</a:t>
            </a:r>
            <a:r>
              <a:rPr lang="en-AU" sz="2400" dirty="0">
                <a:latin typeface="Arial" pitchFamily="34"/>
                <a:cs typeface="Arial" pitchFamily="34"/>
              </a:rPr>
              <a:t/>
            </a:r>
            <a:br>
              <a:rPr lang="en-AU" sz="2400" dirty="0">
                <a:latin typeface="Arial" pitchFamily="34"/>
                <a:cs typeface="Arial" pitchFamily="34"/>
              </a:rPr>
            </a:br>
            <a:r>
              <a:rPr lang="en-AU" sz="2200" dirty="0" smtClean="0">
                <a:latin typeface="Franklin Gothic Book" pitchFamily="18"/>
              </a:rPr>
              <a:t>But </a:t>
            </a:r>
            <a:r>
              <a:rPr lang="en-AU" sz="2200" b="1" dirty="0" smtClean="0">
                <a:latin typeface="Franklin Gothic Book" pitchFamily="18"/>
              </a:rPr>
              <a:t>still there is no </a:t>
            </a:r>
            <a:r>
              <a:rPr lang="en-AU" sz="2200" b="1" i="1" dirty="0" smtClean="0">
                <a:latin typeface="Franklin Gothic Book" pitchFamily="18"/>
              </a:rPr>
              <a:t>positive </a:t>
            </a:r>
            <a:r>
              <a:rPr lang="en-AU" sz="2200" b="1" dirty="0" smtClean="0">
                <a:latin typeface="Franklin Gothic Book" pitchFamily="18"/>
              </a:rPr>
              <a:t>evidence that the first period was exactly to a day, fulfilled; nor yet that the second period began, to a day, where the first closed. If they </a:t>
            </a:r>
            <a:r>
              <a:rPr lang="en-AU" sz="2200" b="1" i="1" dirty="0" smtClean="0">
                <a:latin typeface="Franklin Gothic Book" pitchFamily="18"/>
              </a:rPr>
              <a:t>began </a:t>
            </a:r>
            <a:r>
              <a:rPr lang="en-AU" sz="2200" b="1" dirty="0" smtClean="0">
                <a:latin typeface="Franklin Gothic Book" pitchFamily="18"/>
              </a:rPr>
              <a:t>and ended so, the above calculation will be correct. If they did not then there will be a variation in the conclusion; but the evidence is clear that there cannot be a years variation from that calculation; we must wait patiently for the issue</a:t>
            </a:r>
            <a:r>
              <a:rPr lang="en-AU" sz="2200" dirty="0" smtClean="0">
                <a:latin typeface="Franklin Gothic Book" pitchFamily="18"/>
              </a:rPr>
              <a:t>.</a:t>
            </a:r>
            <a:br>
              <a:rPr lang="en-AU" sz="2200" dirty="0" smtClean="0">
                <a:latin typeface="Franklin Gothic Book" pitchFamily="18"/>
              </a:rPr>
            </a:br>
            <a:r>
              <a:rPr lang="en-AU" sz="2200" dirty="0" smtClean="0">
                <a:latin typeface="Franklin Gothic Book" pitchFamily="18"/>
              </a:rPr>
              <a:t>But what, it is asked, will be the effect on your own mind, </a:t>
            </a:r>
            <a:r>
              <a:rPr lang="en-AU" sz="2200" i="1" dirty="0" smtClean="0">
                <a:latin typeface="Franklin Gothic Book" pitchFamily="18"/>
              </a:rPr>
              <a:t>if </a:t>
            </a:r>
            <a:r>
              <a:rPr lang="en-AU" sz="2200" dirty="0" smtClean="0">
                <a:latin typeface="Franklin Gothic Book" pitchFamily="18"/>
              </a:rPr>
              <a:t>it does not come out according to the above calculation? Will not your confidence in your theory be shaken? I reply, not all. The prophecy in hand is an isolated one; and </a:t>
            </a:r>
            <a:r>
              <a:rPr lang="en-AU" sz="2200" i="1" dirty="0" smtClean="0">
                <a:latin typeface="Franklin Gothic Book" pitchFamily="18"/>
              </a:rPr>
              <a:t>a </a:t>
            </a:r>
            <a:r>
              <a:rPr lang="en-AU" sz="2200" dirty="0" smtClean="0">
                <a:latin typeface="Franklin Gothic Book" pitchFamily="18"/>
              </a:rPr>
              <a:t>failure in the calculation does not necessarily affect any other calculation. But' yet, whenever it is fulfilled, whether in 1840, or at a future period, it will open the way for the scenes of the last day. Let no man, therefore, triumph, even if there should be an error of a few months in our calculation on this prophesy. </a:t>
            </a:r>
            <a:r>
              <a:rPr lang="en-AU" sz="2800" dirty="0">
                <a:solidFill>
                  <a:srgbClr val="69676D"/>
                </a:solidFill>
                <a:latin typeface="Franklin Gothic Book" pitchFamily="18"/>
              </a:rPr>
              <a:t/>
            </a:r>
            <a:br>
              <a:rPr lang="en-AU" sz="2800" dirty="0">
                <a:solidFill>
                  <a:srgbClr val="69676D"/>
                </a:solidFill>
                <a:latin typeface="Franklin Gothic Book" pitchFamily="18"/>
              </a:rPr>
            </a:br>
            <a:endParaRPr lang="en-AU" sz="2800" dirty="0">
              <a:solidFill>
                <a:srgbClr val="69676D"/>
              </a:solidFill>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457200" y="274680"/>
            <a:ext cx="8229240" cy="6049440"/>
          </a:xfrm>
        </p:spPr>
        <p:txBody>
          <a:bodyPr wrap="square" lIns="90000" tIns="45000" rIns="90000" bIns="45000" anchor="t">
            <a:noAutofit/>
          </a:bodyPr>
          <a:lstStyle/>
          <a:p>
            <a:pPr lvl="0" algn="l" hangingPunct="1"/>
            <a:r>
              <a:rPr lang="en-AU" sz="2800" b="1">
                <a:solidFill>
                  <a:srgbClr val="69676D"/>
                </a:solidFill>
                <a:latin typeface="Franklin Gothic Book" pitchFamily="18"/>
              </a:rPr>
              <a:t>        </a:t>
            </a:r>
            <a:r>
              <a:rPr lang="en-AU" sz="3200" b="1">
                <a:latin typeface="Franklin Gothic Book" pitchFamily="18"/>
              </a:rPr>
              <a:t>WHAT HAPPENED ON AUGUST 11th 1840 ?</a:t>
            </a:r>
            <a:br>
              <a:rPr lang="en-AU" sz="3200" b="1">
                <a:latin typeface="Franklin Gothic Book" pitchFamily="18"/>
              </a:rPr>
            </a:br>
            <a:r>
              <a:rPr lang="en-AU" sz="3200" b="1">
                <a:latin typeface="Franklin Gothic Book" pitchFamily="18"/>
              </a:rPr>
              <a:t/>
            </a:r>
            <a:br>
              <a:rPr lang="en-AU" sz="3200" b="1">
                <a:latin typeface="Franklin Gothic Book" pitchFamily="18"/>
              </a:rPr>
            </a:br>
            <a:r>
              <a:rPr lang="en-AU" sz="3200" b="1">
                <a:latin typeface="Franklin Gothic Book" pitchFamily="18"/>
              </a:rPr>
              <a:t> - Did the Ottoman Empire disappear  into oblivion on that day as predicted? </a:t>
            </a:r>
            <a:br>
              <a:rPr lang="en-AU" sz="3200" b="1">
                <a:latin typeface="Franklin Gothic Book" pitchFamily="18"/>
              </a:rPr>
            </a:br>
            <a:r>
              <a:rPr lang="en-AU" sz="3200" b="1">
                <a:latin typeface="Franklin Gothic Book" pitchFamily="18"/>
              </a:rPr>
              <a:t/>
            </a:r>
            <a:br>
              <a:rPr lang="en-AU" sz="3200" b="1">
                <a:latin typeface="Franklin Gothic Book" pitchFamily="18"/>
              </a:rPr>
            </a:br>
            <a:r>
              <a:rPr lang="en-AU" sz="3200" b="1">
                <a:latin typeface="Franklin Gothic Book" pitchFamily="18"/>
              </a:rPr>
              <a:t> - Was it the close of probation? </a:t>
            </a:r>
            <a:br>
              <a:rPr lang="en-AU" sz="3200" b="1">
                <a:latin typeface="Franklin Gothic Book" pitchFamily="18"/>
              </a:rPr>
            </a:br>
            <a:r>
              <a:rPr lang="en-AU" sz="3200" b="1">
                <a:latin typeface="Franklin Gothic Book" pitchFamily="18"/>
              </a:rPr>
              <a:t/>
            </a:r>
            <a:br>
              <a:rPr lang="en-AU" sz="3200" b="1">
                <a:latin typeface="Franklin Gothic Book" pitchFamily="18"/>
              </a:rPr>
            </a:br>
            <a:r>
              <a:rPr lang="en-AU" sz="3200" b="1">
                <a:latin typeface="Franklin Gothic Book" pitchFamily="18"/>
              </a:rPr>
              <a:t> - More importantly did it fulfill the sixth plague and the sixth trumpet?</a:t>
            </a:r>
            <a:r>
              <a:rPr lang="en-AU" sz="2800">
                <a:solidFill>
                  <a:srgbClr val="FFFF99"/>
                </a:solidFill>
                <a:latin typeface="Franklin Gothic Book" pitchFamily="18"/>
              </a:rPr>
              <a:t/>
            </a:r>
            <a:br>
              <a:rPr lang="en-AU" sz="2800">
                <a:solidFill>
                  <a:srgbClr val="FFFF99"/>
                </a:solidFill>
                <a:latin typeface="Franklin Gothic Book" pitchFamily="18"/>
              </a:rPr>
            </a:br>
            <a:endParaRPr lang="en-AU" sz="2800">
              <a:solidFill>
                <a:srgbClr val="FFFF99"/>
              </a:solidFill>
              <a:latin typeface="Franklin Gothic Book"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yt-bluegre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1239</TotalTime>
  <Words>6113</Words>
  <Application>Microsoft Office PowerPoint</Application>
  <PresentationFormat>On-screen Show (4:3)</PresentationFormat>
  <Paragraphs>244</Paragraphs>
  <Slides>58</Slides>
  <Notes>57</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58</vt:i4>
      </vt:variant>
    </vt:vector>
  </HeadingPairs>
  <TitlesOfParts>
    <vt:vector size="74" baseType="lpstr">
      <vt:lpstr>Microsoft YaHei</vt:lpstr>
      <vt:lpstr>Albany</vt:lpstr>
      <vt:lpstr>Andale Sans UI</vt:lpstr>
      <vt:lpstr>Arial</vt:lpstr>
      <vt:lpstr>Calibri</vt:lpstr>
      <vt:lpstr>Calibri Light</vt:lpstr>
      <vt:lpstr>Copperplate Gothic Bold</vt:lpstr>
      <vt:lpstr>Franklin Gothic Book</vt:lpstr>
      <vt:lpstr>Georgia</vt:lpstr>
      <vt:lpstr>Lucida Sans</vt:lpstr>
      <vt:lpstr>Lucida Sans Unicode</vt:lpstr>
      <vt:lpstr>Mangal</vt:lpstr>
      <vt:lpstr>Tahoma</vt:lpstr>
      <vt:lpstr>Tempus Sans ITC</vt:lpstr>
      <vt:lpstr>Times New Roman</vt:lpstr>
      <vt:lpstr>lyt-bluegrey</vt:lpstr>
      <vt:lpstr>The sixth trumpet</vt:lpstr>
      <vt:lpstr>WHAT HAPPENED ON AUGUST 11TH 1840</vt:lpstr>
      <vt:lpstr>GC 334.4 (1911) In the year 1840 another remarkable fulfillment of prophecy excited widespread interest. Two years before, Josiah Litch, one of the leading ministers preaching the second advent, published an exposition of Revelation 9, predicting the fall of the Ottoman Empire. According to his calculations, this power was to be overthrown "in A.D. 1840, sometime in the month of August;" and only a few days previous to its accomplishment he wrote: "Allowing the first period, 150 years, to have been exactly fulfilled before Deacozes ascended the throne by permission of the Turks, and that the 391 years, fifteen days, commenced at the close of the first period, it will end on the 11th of August, 1840, when the Ottoman power  in Constantinople may be expected to be broken. And this, I believe, will be found to be the case."--Josiah Litch, in Signs of the Times, and Expositor of Prophecy, Aug. 1, 1840.        At the very time specified, Turkey, through her ambassadors, accepted the protection of the allied powers of Europe, and thus placed herself under the control of Christian nations. The event exactly fulfilled the prediction. (See Appendix.) When it became known, multitudes were convinced of the correctness of the principles of prophetic interpretation adopted by Miller and his associates, and a wonderful impetus was given to the advent movement. Men of learning and position united with Miller, both in preaching and in publishing his views, and from 1840 to 1844 the work rapidly extended.   </vt:lpstr>
      <vt:lpstr>The Probability of the Second Coming of Christ about A.D. 1843   Josiah Litch.   “…But when will this power be overthrown? [the Turks or the Ottoman Empire] According to the calculations already made, that the five months ended 1449, the hour, fifteen days, the day, one year, the month, thirty years, and the year, three hundred and sixty years; in all, three hundred and ninety-one years and fifteen days, will end in A. D. 1840, some time in the month of August. The prophecy is the most remarkable and definite, (even descending to the days) of any in the Bible, relating to these great events. It is as singular as the record [158] of the time when the empire rose….[Revelation 10:1-7 are quoted] There shall be time no longer. This scene is to take place immediately after the end of the three hundred and ninety-one years and fifteen days, or the drying up of the great river Euphrates. There [159] shall be no more season of mercy; for in the days of the seventh angel, when he shall begin to sound, the mystery of God shall be finished. The great mystery of salvation by faith shall be ended, and the year of his redeemed will come.  </vt:lpstr>
      <vt:lpstr>SIGNS OF THE TIMES  August 1 1840  [69] “THE CLOSING UP OF THE DAY OF GRACE. “As there has been much enquiry of late on the subject of the closing up of the day of grace, or probation, we here give the scriptures on which this opinion is founded, with some remarks and leave our readers to judge for themselves….Rev. x. 7. "But in the days of the voice of the seventh angel, when he shall begin to sound, the Mystery of God should be finished, as he bath declared to his servants the prophets." It would appear from this, that upon the fall of the Turkish empire which will take place on the closing up of the " sixth vial" and "trumpet,"that the day of probation will close. Again, Rev. xi. 15. " And the seventh angel sounded ; and there were great voices in heaven, saying, the kingdom of this world are become the kingdoms of our Lord and of his Christ; and he shall reign forever and ever." This most certainly closes up the gospel dispensation, and brings us to the glorified state ; for we are to "reign forever  and ever. " This will take place when the seventh angel shall sound.  “.....Allowing the first period, 150 years to have been exactly fulfilled before Deacozes ascended the throne by permission of the Turks, and that the 391 years 15 days commenced at the close of the first period, it will end in the 11th of August, 1840, when the Ottoman power in Constantinople may be expected to be broken. And this, I believe, will be found to be the case.” </vt:lpstr>
      <vt:lpstr>What were Litch’s  predictions?  - Turkey or the Ottoman Empire would come to its end     sometime in the month of August 1840.   - Immediately upon the close of the 6th trumpet mercy would be no more. Probation would close for all mankind.  - Just a few days before in the month of August 1840 he predicted the date and once again announced his prediction.</vt:lpstr>
      <vt:lpstr>Predictions made on August 1st 1840 that were prophesied to happen on August 11th 1840   1 – the seventh trumpet would sound 2 -  the Turkish Empire would fall  3 – the sixth vial or plague would be finished. 4 – the sixth trumpet would be finished 5 – Probation would close   </vt:lpstr>
      <vt:lpstr>SIGNS OF THE TIMES  August 1 1840  [69] “THE CLOSING UP OF THE DAY OF GRACE.(continued) But still there is no positive evidence that the first period was exactly to a day, fulfilled; nor yet that the second period began, to a day, where the first closed. If they began and ended so, the above calculation will be correct. If they did not then there will be a variation in the conclusion; but the evidence is clear that there cannot be a years variation from that calculation; we must wait patiently for the issue. But what, it is asked, will be the effect on your own mind, if it does not come out according to the above calculation? Will not your confidence in your theory be shaken? I reply, not all. The prophecy in hand is an isolated one; and a failure in the calculation does not necessarily affect any other calculation. But' yet, whenever it is fulfilled, whether in 1840, or at a future period, it will open the way for the scenes of the last day. Let no man, therefore, triumph, even if there should be an error of a few months in our calculation on this prophesy.  </vt:lpstr>
      <vt:lpstr>        WHAT HAPPENED ON AUGUST 11th 1840 ?   - Did the Ottoman Empire disappear  into oblivion on that day as predicted?    - Was it the close of probation?    - More importantly did it fulfill the sixth plague and the sixth trumpet? </vt:lpstr>
      <vt:lpstr>SIGNS OF THE TIMES  November 1 1840 Mr Miller in his 8th lecture, makes the following remarks - "And whoever lives until the year 1839* wiII see the final dissolution of the Turkish empire, for then the sixth trumpet will have finished its sounding; which, if I am correct, will be the final overthrow of the Ottoman power. And then will the seventh trump and last woe begin, under which the kingdoms of the earth and else anti-christian beast will he destroyed, the powers of darkness chained, the world cleansed, and the church purified." </vt:lpstr>
      <vt:lpstr>SIGNS OF THE TIMES  November 1 1840 (continued) The following remarks of BRO. LITCH, on this question will be read with interest.  DEAR BROTHER HIMES—I seize a few moments to say the news, from the east is most thrilling on the public mind, so far as I have opportunity of witnessing.   What a prospect ! nothing short of one universal blaze of war all over the old world can be anticipated. It must and will come, and for it the nations are mustering. Well, so be it…..    The world have, since the 11th of August, had a strong disposition to triumph, as though they were past all danger, and could give full scope to their opposition to the doctrine of Christ's near approach. But what will they say now ? The calculation on the prophetic periods of Revelation, 9th chapter, were, that they would end August 11th, and that up to that period the Ottoman power would stand; but that that time would seal its doom. </vt:lpstr>
      <vt:lpstr>SIGNS OF THE TIMES  November 1 1840  Predictions:  “nothing short of one universal blaze of war all over the old world can be anticipated. It must and will come, and for it the nations are mustering.”</vt:lpstr>
      <vt:lpstr>SIGNS OF THE TIMES  November 1 1840 (continued) Now what are the facts ? Why, that on the 15th of August, the Sultan, by his embassador, presented to the Pacha of Egypt the ultimatum of the four powers. He replied by an oath of God, or in other words, in the name of God, l signed the death warrant of the Ottoman power.   " AN OATH BE GOD. I will not give up one foot of the land I possess, and if the powers make war upon me, I will turn the empire upside down, and be buried in its ruins:" MEHEMET Ali.  What is the result of that decision ? What do the politicians say is the result of it ? Why, a war of the most destructive character the world ever witnessed,</vt:lpstr>
      <vt:lpstr>SIGNS OF THE TIMES  November 1 1840 (continued) Beyrout  already in ruins, -and the hosts of Europe, Asia and Africa, mustering for still more dreadful scenes of slaughter and blood.    And well Mehemet knew that a war once begun on that question, would never end until Turkey was in ruins. That must be the result of the war. Finally, it is a very striking fulfillment of the calculation; for that decision was but four days after the Ilth of August, the period fixed for the termination or the prophecy. The like singular accuracy in the fulfilment of a prophetic period cannot be found in history. Will men lay it to heart? J.LITCH. </vt:lpstr>
      <vt:lpstr>SIGNS OF THE TIMES  November 1 1840 (continued)  The time was given as near as it could be, unless the prophet had descended to reckon by minutes. An hour, a day, a month, and a year. An hour is fifteen days. The Ottoman power was given into the hands of the four powers just four days after the expiration of the time given by the prophet. He could not give it more definite without descending to minutes. The four days, would make just 16 minutes, so we have the fulfilment as near as it could be,given in prophetic time.  </vt:lpstr>
      <vt:lpstr>1 - William Miller firmly believed that Turkey would be completely  destroyed. As did Josiah Litch. 2 - An all out universal world war is being anticipated. 3 - He admits that his prediction didn’t come true. Turkey wasn’t destroyed on the 11th of August. 4 - August 11th is no longer the date for the fulfillment of the 6th  trumpet. It is now 4 days later  on the 15th of August.  5 - The total destruction of Turkey is no longer the event that fulfills the prophecy.  6 – It is an ultimatum presented to the Pacha of Egypt from the 4 Christian powers  that meets its fulfilment. 7 - is an amazing fulfilment being only 4 days off. “Finally, it is a very striking fulfilment of the calculation; for that decision was but four days after the Ilth of August, the period fixed for the termination or the prophecy. The like singular accuracy in the fulfilment of a prophetic period cannot be found in history” </vt:lpstr>
      <vt:lpstr>This was supposed to be a remarkable fulfilment of prophecy. It was supposed to be calculated specifically right down to the very day.</vt:lpstr>
      <vt:lpstr>“But when will this power be overthrown? According to the calculations already made, that the five months ended 1449, the hour, fifteen days, the day, one year, the month, thirty years, and the year, three hundred and sixty years; in all, three hundred and ninety-one years and fifteen days, will end in A. D. 1840, some time in the month of August. The prophecy is the most remarkable and definite, (even descending to the days) of any in the Bible, relating to these great events” </vt:lpstr>
      <vt:lpstr>Rev 9:5  And to them it was given that they should not kill them, but that they should be tormented five months: and their torment was as the torment of a scorpion, when he striketh a man.   Rev 9:10  And they had tails like unto scorpions, and there were stings in their tails: and their power was to hurt men five months.    Rev 9:13  And the sixth angel sounded, and I heard a voice from the four horns of the golden altar which is before God,  Rev 9:14  Saying to the sixth angel which had the trumpet, Loose the four angels which are bound in the great river Euphrates.  Rev 9:15  And the four angels were loosed, which were prepared for an hour, and a day, and a month, and a year, for to slay the third part of men.  </vt:lpstr>
      <vt:lpstr>PowerPoint Presentation</vt:lpstr>
      <vt:lpstr>To  calculate a specific prophecy to end on a specific date you must have a specific date from which to begin otherwise it doesn’t work.</vt:lpstr>
      <vt:lpstr>It was given them after the rise of the Ottoman empire, to torment or harass and weaken men (the Roman empire in the east) five months. If these are prophetic months as is probable, it would be one hundred and fifty years. But when did that empire rise? Mr. Miller has fixed on A. D. 1298. Others, among whom is Gibbon, in his Decline and Fall of the Roman Empire, 1299. He says-Othman first invaded the territory of Nicomedia on the 27th of July, 1299. He also remarks on the singular accuracy of the date, a circumstance not often found in the history of those times. He says-"The singular accuracy with which this event, is given, seems to indicate some foresight of the rapid growth of the monster."  If we date the origin of this empire in 1299, the hundred and fifty years would end 1449. {1838 JoL, PSC 153.1} </vt:lpstr>
      <vt:lpstr>5th trumpet  - 5 months / 150 years  July 27th 1299 – July 27th 1449  6th trumpet - an hour, and a day, and a month, and a year, = 391 years 15 days July 27th 1449 – August 11 1840  Total span 541 years 15 days.</vt:lpstr>
      <vt:lpstr>All of these dates need to have specific  events that happened exactly on each and every date to make this work.  5 months begin                          July 27th 1299                  end                             July 27th 1449  391 years 15 days begin            July 27th 1449                                 end               August 11th 1840  If Josiah changed the end date to the 15th of August all of the rest of these dates are useless and the whole thing unravels.</vt:lpstr>
      <vt:lpstr>Instead of accepting a mistake it is often the case that we go into denial and try to prop it up somehow. Is it reasonable to say that something is so remarkable that it could be predicted even to the very day and then change it by 4 days while still claiming it to be a remarkable fulfillment because it was only 4 days off. Is that sensible? If we also accept that are we being rational?  Is God accurate or not?</vt:lpstr>
      <vt:lpstr>Something went wrong. A mistake in interpretation was made and the mistake was never corrected.  God tried to warn the Millerites of their mistake but the warning wasn’t heeded, therefore the mistake has unwittingly been repeated by our pioneers all through the 19th century and has been handed down right even to our day uncorrected.</vt:lpstr>
      <vt:lpstr>GOD sent a prophet to the Millerite’s prior to 1844</vt:lpstr>
      <vt:lpstr>Who was that prophet?</vt:lpstr>
      <vt:lpstr>William Foy</vt:lpstr>
      <vt:lpstr>Ellen Whites testimony about William Foy.</vt:lpstr>
      <vt:lpstr>E. G.White also gives clear witness to thee fact that Foy was an active lecturer. She writes that as a girl of 15 or 16, she often heard him speak at assemblies in the Beethoven Hall in Portland, Main. She writes:  “We went over to Cape Elizabeth to hear him lecture. Father always took me with him when he went, and he would be going in a sleigh, and he would invite me to get in, and I would ride with them. That was before I got anywhere acquainted with him. (William Foy).“ The Unknown Prophet , Backer p123  17MR 95.4 Then another time, there was Foy that had had visions. He had had four visions. He was in a large congregation, very large. He fell right to the floor. I do not know what they were doing in there, whether they were listening to preaching or not. But at any rate he fell to the floor. I do not know how long he was [down]--about three quarters of a hour, I think-- and he had all these [visions] before I had them. They were written out and published, and it is queer that I cannot find them in any of my books. But we have moved so many times. He had four. </vt:lpstr>
      <vt:lpstr>THE CHRISTIAN EXPERIENCE of WILLIAM E . FOY TOGETHER WITH THE TWO VISIONS HE RECEIVED IN THE MONTHS OF JAN. AND FEB. 1842. PORTLAND pge 18  "As we passed the bar, we entered upon a boundless place which was lighted up with great brightness. Near the place through which we passed, I beheld a mighty angel clothed in pure white raiment, having a crown of brightness on his head. He appeared to be gazing through the bar, and his eyes, like lamps of fire, were fixed with steadfastness upon the earth. He stood with his right foot placed before him, as tough walking; and his object appeared to be to reach the earth. But three steps remained for him to take. Against his breast and across his left hand was, as it were, a trumpet of silver; and a great terrible voice came from the midst of the boundless place, saying: "The  sixth angel hath not yet done sounding</vt:lpstr>
      <vt:lpstr>Josiah Litch’s prediction about the close of probation and the end of the sixth plague were corrected by our pioneers but the error in the interpretation of the trumpets never was.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 </vt:lpstr>
      <vt:lpstr>PowerPoint Presentation</vt:lpstr>
      <vt:lpstr>Uriah Smith It is apparent that just as soon as this ultimatum should be put by the sultan into the hands of Mehemet Ali, the matter would be forever beyond the control of the former, and the disposal of his affairs would, from that moment, be in the hands of foreign powers. The sultan despatched Rifat Bey on a government steamer to Alexandria, to communicate the ultimatum to the pasha. It was put into his hands, and by him taken in charge, on the eleventh day of August, 1840!.</vt:lpstr>
      <vt:lpstr>On the same day, a note was addressed by the sultan to the ambassadors of the four powers, inquiring what plan was to be adopted in case the pasha should refuse to comply with the terms of the ultimatum, to which they made answer that provision had been made, and there was no necessity of his alarming himself about any contingency that might arise. This day the period of three hundred and ninety-one years and fifteen days, allotted to the continuance of the Ottoman power, ended; and where was the sultan's independence? - GONE! Who had the supremacy of the Ottoman empire in their hands? - The four great powers; and that empire has existed ever since only by the sufferance of these Christian powers. Thus was the prophecy fulfilled to the very letter. {1897 UrS, DAR 516.1}</vt:lpstr>
      <vt:lpstr>SN Haskell The power which came on the stage of action July 27, 1449, was to bear sway for an hour and a day and a month and a year,-three hundred ninety-one years and fifteen days, literally speaking. This is a wonderful prophecy, the only one in the Bible where the time of the fulfillment is given to the very day. At the end of this period, Turkey would cease to be an independent power. Three hundred and ninety-one years and fifteen days from July 27, 1449, brings us to August 11, 1840. There are four great waymarks in the world's history connected with Constantinople. First, when it was founded in 330 a. d. second, its capture by the Turks July 27, 1449; third, when the sultan of Turkey signed away his independence August 11, 1840. There is no date given for the fourth great waymark; namely, when the capital of Turkey will be removed from Constantinople to Jerusalem "between the seas in the glorious holy mountain."</vt:lpstr>
      <vt:lpstr>This treaty was signed, and the ultimatum was officially put in the power of Mehemet Ali on August 11, 1840. Since that time Turkey has been known everywhere as the "Sick Man of the East." Daniel prophesied concerning him, saying, "He shall plant the tabernacles of his palace between the seas in the glorious holy mountain; yet he shall come to his end, and none shall help him." At any moment, when the jealous powers of Europe can decide, either peaceably, or in battle, which one of them shall occupy Constantinople, the "Sick Man" will speedily take his departure from Europe. That movement, for which nations are now on the Margin alert, will be the sign of still more important changes in the heavenly court.  The importance of the prophecy, and the exactness with which it was fulfilled, to the very day, should lead to a careful investigation of that divine history, which circles about the years 1840 to 1844.{1905 SNH, SSP 178.1}</vt:lpstr>
      <vt:lpstr>Source Book for Bible Students Containing Valuable Quotations Relating to the History, Doctrines, and Prophecies of the Scriptures Book Code:  SBBS Date of Publication:  1919</vt:lpstr>
      <vt:lpstr>Eastern Question, Negotiations with Egypt.—The news of the conclusion of the treaty of July had reached Constantinople, and despite some dissensions in the interior of the divan, and some objections by his mother, the sultana Valide, the sultan, always under the influence of Redschid Pasha, hastened to accept it, and forwarded the ratification to London, instructing Rifat Bey to carry tó Alexandria the successive summonses, which, in the terms of the treaty, the Porte was to address to the pasha. Rifat Bey arrived at Alexandria on the 11th of August; BUT  FOUND NO MEHEMET ALI THERE. He had been for some days on a tour in lower Egypt, under the pretext of visiting the canals of the Nile, but in reality to gain time, and prepare his means of defense.</vt:lpstr>
      <vt:lpstr>Having returned to Alexandria on the 14th, he received Rifat Bey on the 16th, and without entering into discussion with him-scarcely giving him time to speak-he rejected the first summons prescribed by the treaty. On the following day (the 17th), the consuls of the four subscribing powers asked an audience, and remonstrated with him on his refusal. He repulsed them sharply, cut short Colonel Hodges, the English consul, and persevered in his remonstrance, saying, "I shall only yield to the saber what I have won by the saber."-"The Life and Times of Viscount Palmerston," James Ewing Richie, Division II, p. 529. The London Printing and Publishing Company, 1866. {1919, SBBS 152.7}</vt:lpstr>
      <vt:lpstr>Eastern Question, Rifat Bey's First Interview with Mehemet Ali.—Constantinople, Aug. 27, 1840: By the French steamer of the 24th [of August], we have advices from Egypt to the 16th, but they show no alteration in the resolution of the pasha. Confiding in the valor of his Arab army, and in the strength of the fortifications which defended his capital, he seems determined to abide by the last alternative; and as recourse to this is, therefore, now inevitable, all hope may be considered at an end of a termination of the affair without bloodshed. Immediately on the arrival of the Cyclops steamer with the news of the convention with the four powers, Mehemet Ali, it is stated, had quitted Alexandria to make a short tour through lower Egypt:</vt:lpstr>
      <vt:lpstr>the object of his absenting himself at such a moment being partly to avoid conferences with the European consuls, but principally to endeavor by his own presence to rouse the fanaticism of the Bedouin tribes, and facilitate the raising of his new levies. During the interval of this absence, the Turkish government steamer, which had reached Alexandria on the 11th, with the envoy, Rifat Bey, on board, had been by his orders placed in quarantine, and she was not released from it till the 16th. . . . {1919, SBBS 153.1}</vt:lpstr>
      <vt:lpstr>On the very day on which he had been admitted to pratique [certificate of permission to land passenger and crew], the above named functionary had had an audience of the pasha, and had communicated to him the commands of the sultan with respect to the evacuation of the Syrian provinces, appointing another audience for the following day, when, in the presence of the consuls of the European powers, he would receive from him his definitive answer, and inform him of the alternative of his refusing to obey, giving him the ten days which have been allotted him by the convention to decide on the course he shall think fit to adopt.—London Morning Chronicle, Sept. 18, 1840. {1919, SBBS 153.2}</vt:lpstr>
      <vt:lpstr>What is a pratique PRATIQUE, n. In commerce, primarily, converse; intercourse; the communication between a ship and the port in which she arrives. Hence, a license or permission to hold intercourse and trade with the inhabitants of a place, after having performed quarantine, or upon a certificate that the ship did not come from an infected place; a term used particularly in the south of Europe, where vessels coming from countries infected with contagious diseases, are subjected to quarantine. Websters 1828 Dictionary</vt:lpstr>
      <vt:lpstr>Colonel Hodges to Viscount Ponsonby   [Extract] Alexandria, August 16, 1840.   On the arrival of Rifat Bey in Alexandria, Mehemet Ali was absent from thence on a tour of the Delta.  The Pasha returned to this city on the afternoon of the 14th instant. The same evening he was visited by the French Consul-General.   Early this morning, Rifat Bey was liberated from quarantine, and at half past eight o'clock, a. m., he had his first audience with the Pasha. This was private, as had been arranged between Rifat Bey and the consuls-general of the four powers.  </vt:lpstr>
      <vt:lpstr>It appears that the reception of the sultan's envoy was anything but gracious or favorable; but the results of that interview are fully related by Rifat Bey himself, in minutes which I have the honor to inclose.   Discouraged by want of his success, Rifat Bey at first proposed an immediate return to Constantinople; but in conjunction with my colleagues, I represented to him the propriety of awaiting the expiration of the first and second periods of ten days specified in the Convention, and at the termination of which it will be proper to make new and formal summonses of compliance. With these suggestions Rifat Bey has fully concurred, and we have exerted our joint efforts to encourage the envoy, and to console him for his recent check.—Id., p. 149.  {1919, SBBS 154.7}</vt:lpstr>
      <vt:lpstr>Eastern Question, The Step of 1841.—Mohammed Ali, by the treaty of [July 13,] 1841, was confined to his Egyptian possessions, under the suzerainty of the sultan, the integrity and independence of whose empire was now placed formally under the guarantee of the great powers. The treaty of 1841 was a new and vital departure: Turkey was for the first time placed in a state of tutelage.—"The Story of Turkey," Stanley Lane-Poole, p. 350.  London and New York: G. P. Putnam's Sons, 1888. The integrity and independence of that state was declared by the five powers to be of essential importance to the world, and the Ottoman Empire was formally taken under the protection of all Europe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sixth trumpet</dc:title>
  <dc:creator>User</dc:creator>
  <cp:lastModifiedBy>Joanne Lawrence</cp:lastModifiedBy>
  <cp:revision>73</cp:revision>
  <dcterms:modified xsi:type="dcterms:W3CDTF">2016-02-27T07:58:39Z</dcterms:modified>
</cp:coreProperties>
</file>