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4" r:id="rId16"/>
    <p:sldId id="275" r:id="rId17"/>
    <p:sldId id="276" r:id="rId18"/>
    <p:sldId id="277" r:id="rId19"/>
    <p:sldId id="278" r:id="rId20"/>
    <p:sldId id="279" r:id="rId21"/>
    <p:sldId id="280" r:id="rId2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F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08704980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4373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49338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474910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9775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6332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67716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31118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4678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21004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22054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6075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idx="1"/>
          </p:nvPr>
        </p:nvSpPr>
        <p:spPr/>
        <p:txBody>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a:xfrm>
            <a:off x="456408" y="4758451"/>
            <a:ext cx="2129902" cy="273338"/>
          </a:xfrm>
          <a:prstGeom prst="rect">
            <a:avLst/>
          </a:prstGeom>
        </p:spPr>
        <p:txBody>
          <a:bodyPr/>
          <a:lstStyle/>
          <a:p>
            <a:fld id="{4E2A0640-D55D-49AB-BE71-95CE015E007B}" type="datetimeFigureOut">
              <a:rPr lang="ko-KR" altLang="en-US" dirty="0" smtClean="0"/>
              <a:t>2015-08-09</a:t>
            </a:fld>
            <a:endParaRPr lang="ko-KR" altLang="en-US"/>
          </a:p>
        </p:txBody>
      </p:sp>
      <p:sp>
        <p:nvSpPr>
          <p:cNvPr id="5" name="Footer Placeholder 4"/>
          <p:cNvSpPr>
            <a:spLocks noGrp="1"/>
          </p:cNvSpPr>
          <p:nvPr>
            <p:ph type="ftr" sz="quarter" idx="11"/>
          </p:nvPr>
        </p:nvSpPr>
        <p:spPr>
          <a:xfrm>
            <a:off x="3118785" y="4758451"/>
            <a:ext cx="2890582" cy="273338"/>
          </a:xfrm>
          <a:prstGeom prst="rect">
            <a:avLst/>
          </a:prstGeom>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t>‹#›</a:t>
            </a:fld>
            <a:endParaRPr lang="ko-KR" altLang="en-US"/>
          </a:p>
        </p:txBody>
      </p:sp>
    </p:spTree>
    <p:extLst>
      <p:ext uri="{BB962C8B-B14F-4D97-AF65-F5344CB8AC3E}">
        <p14:creationId xmlns:p14="http://schemas.microsoft.com/office/powerpoint/2010/main" val="12695052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524"/>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dk1"/>
                </a:solidFill>
              </a:rPr>
              <a:t>‹#›</a:t>
            </a:fld>
            <a:endParaRPr lang="en"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josephus.org/warChronology2.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ivius.org/ja-jn/jewish_wars/jwar04.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imeanddate.com/date/durationresult.html?d1=02&amp;m1=11&amp;y1=66&amp;d2=14&amp;m2=04&amp;y2=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spcBef>
                <a:spcPts val="0"/>
              </a:spcBef>
              <a:buNone/>
            </a:pPr>
            <a:r>
              <a:rPr lang="en"/>
              <a:t>ABOMINATION OF DESOLATION</a:t>
            </a:r>
          </a:p>
        </p:txBody>
      </p:sp>
      <p:sp>
        <p:nvSpPr>
          <p:cNvPr id="31" name="Shape 31"/>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spcBef>
                <a:spcPts val="0"/>
              </a:spcBef>
              <a:buNone/>
            </a:pPr>
            <a:r>
              <a:rPr lang="en"/>
              <a:t>IN THE PAST AND IN THE FUTURE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79700" y="291725"/>
            <a:ext cx="8265000" cy="580499"/>
          </a:xfrm>
          <a:prstGeom prst="rect">
            <a:avLst/>
          </a:prstGeom>
        </p:spPr>
        <p:txBody>
          <a:bodyPr lIns="91425" tIns="91425" rIns="91425" bIns="91425" anchor="b" anchorCtr="0">
            <a:noAutofit/>
          </a:bodyPr>
          <a:lstStyle/>
          <a:p>
            <a:pPr lvl="0" algn="ctr" rtl="0">
              <a:spcBef>
                <a:spcPts val="0"/>
              </a:spcBef>
              <a:buNone/>
            </a:pPr>
            <a:r>
              <a:rPr lang="en" dirty="0" smtClean="0"/>
              <a:t>HISTORY IS TO BE REPEATED</a:t>
            </a:r>
            <a:endParaRPr lang="en" dirty="0"/>
          </a:p>
        </p:txBody>
      </p:sp>
      <p:sp>
        <p:nvSpPr>
          <p:cNvPr id="80" name="Shape 80"/>
          <p:cNvSpPr txBox="1"/>
          <p:nvPr/>
        </p:nvSpPr>
        <p:spPr>
          <a:xfrm>
            <a:off x="311250" y="872224"/>
            <a:ext cx="8601900" cy="4039500"/>
          </a:xfrm>
          <a:prstGeom prst="rect">
            <a:avLst/>
          </a:prstGeom>
          <a:noFill/>
          <a:ln>
            <a:noFill/>
          </a:ln>
        </p:spPr>
        <p:txBody>
          <a:bodyPr lIns="91425" tIns="91425" rIns="91425" bIns="91425" anchor="t" anchorCtr="0">
            <a:noAutofit/>
          </a:bodyPr>
          <a:lstStyle/>
          <a:p>
            <a:pPr lvl="0"/>
            <a:r>
              <a:rPr lang="en-AU" sz="1800" b="1" dirty="0">
                <a:solidFill>
                  <a:srgbClr val="FF0000"/>
                </a:solidFill>
              </a:rPr>
              <a:t>When Sunday observance shall be enforced by law</a:t>
            </a:r>
            <a:r>
              <a:rPr lang="en-AU" sz="1800" b="1" dirty="0">
                <a:solidFill>
                  <a:srgbClr val="4A86E8"/>
                </a:solidFill>
              </a:rPr>
              <a:t>, and </a:t>
            </a:r>
            <a:r>
              <a:rPr lang="en-AU" sz="1800" b="1" dirty="0">
                <a:solidFill>
                  <a:schemeClr val="tx1"/>
                </a:solidFill>
              </a:rPr>
              <a:t>the world shall be enlightened concerning the obligation of the true Sabbath</a:t>
            </a:r>
            <a:r>
              <a:rPr lang="en-AU" sz="1800" b="1" dirty="0">
                <a:solidFill>
                  <a:srgbClr val="4A86E8"/>
                </a:solidFill>
              </a:rPr>
              <a:t>, then whoever shall transgress the command of God to obey a precept which has no higher authority than that of Rome, will thereby </a:t>
            </a:r>
            <a:r>
              <a:rPr lang="en-AU" sz="1800" b="1" dirty="0" err="1">
                <a:solidFill>
                  <a:srgbClr val="4A86E8"/>
                </a:solidFill>
              </a:rPr>
              <a:t>honor</a:t>
            </a:r>
            <a:r>
              <a:rPr lang="en-AU" sz="1800" b="1" dirty="0">
                <a:solidFill>
                  <a:srgbClr val="4A86E8"/>
                </a:solidFill>
              </a:rPr>
              <a:t> popery above God. He is paying homage to Rome, and to the power which enforces the institution ordained by Rome. He is worshiping the beast and his image.  {LDE 226.1} </a:t>
            </a:r>
            <a:endParaRPr lang="en-AU" sz="1800" b="1" dirty="0" smtClean="0">
              <a:solidFill>
                <a:srgbClr val="4A86E8"/>
              </a:solidFill>
            </a:endParaRPr>
          </a:p>
          <a:p>
            <a:pPr lvl="0"/>
            <a:endParaRPr lang="en-AU" sz="1800" b="1" dirty="0">
              <a:solidFill>
                <a:srgbClr val="4A86E8"/>
              </a:solidFill>
            </a:endParaRPr>
          </a:p>
          <a:p>
            <a:pPr lvl="0"/>
            <a:r>
              <a:rPr lang="en-AU" sz="2000" b="1" dirty="0" smtClean="0">
                <a:solidFill>
                  <a:srgbClr val="FF0000"/>
                </a:solidFill>
              </a:rPr>
              <a:t>The Sunday law – papal, counterfeit Sabbath is enforced as law in the USA. It </a:t>
            </a:r>
            <a:r>
              <a:rPr lang="en-AU" sz="2000" b="1" dirty="0">
                <a:solidFill>
                  <a:srgbClr val="FF0000"/>
                </a:solidFill>
              </a:rPr>
              <a:t>i</a:t>
            </a:r>
            <a:r>
              <a:rPr lang="en-AU" sz="2000" b="1" dirty="0" smtClean="0">
                <a:solidFill>
                  <a:srgbClr val="FF0000"/>
                </a:solidFill>
              </a:rPr>
              <a:t>s the signal for God’s people to leave the big cities and head to smaller ones. </a:t>
            </a:r>
            <a:r>
              <a:rPr lang="en-AU" sz="2000" b="1" dirty="0">
                <a:solidFill>
                  <a:srgbClr val="FF0000"/>
                </a:solidFill>
              </a:rPr>
              <a:t>T</a:t>
            </a:r>
            <a:r>
              <a:rPr lang="en-AU" sz="2000" b="1" dirty="0" smtClean="0">
                <a:solidFill>
                  <a:srgbClr val="FF0000"/>
                </a:solidFill>
              </a:rPr>
              <a:t>he loud cry of the third angel is happening at the same time.</a:t>
            </a:r>
          </a:p>
          <a:p>
            <a:pPr lvl="0" algn="ctr"/>
            <a:r>
              <a:rPr lang="en-AU" sz="2000" b="1" dirty="0" smtClean="0">
                <a:solidFill>
                  <a:srgbClr val="4A86E8"/>
                </a:solidFill>
                <a:latin typeface="Arial Black" panose="020B0A04020102020204" pitchFamily="34" charset="0"/>
                <a:cs typeface="Aharoni" panose="02010803020104030203" pitchFamily="2" charset="-79"/>
              </a:rPr>
              <a:t>WHAT IS THE SIGNIFICANCE OF THE </a:t>
            </a:r>
            <a:r>
              <a:rPr lang="en-AU" sz="2800" b="1" dirty="0" smtClean="0">
                <a:solidFill>
                  <a:srgbClr val="FF0000"/>
                </a:solidFill>
                <a:latin typeface="Arial Black" panose="020B0A04020102020204" pitchFamily="34" charset="0"/>
                <a:cs typeface="Aharoni" panose="02010803020104030203" pitchFamily="2" charset="-79"/>
              </a:rPr>
              <a:t>1260 </a:t>
            </a:r>
            <a:r>
              <a:rPr lang="en-AU" sz="2000" b="1" dirty="0" smtClean="0">
                <a:solidFill>
                  <a:srgbClr val="4A86E8"/>
                </a:solidFill>
                <a:latin typeface="Arial Black" panose="020B0A04020102020204" pitchFamily="34" charset="0"/>
                <a:cs typeface="Aharoni" panose="02010803020104030203" pitchFamily="2" charset="-79"/>
              </a:rPr>
              <a:t>DAY PERIOD?</a:t>
            </a:r>
          </a:p>
        </p:txBody>
      </p:sp>
    </p:spTree>
    <p:extLst>
      <p:ext uri="{BB962C8B-B14F-4D97-AF65-F5344CB8AC3E}">
        <p14:creationId xmlns:p14="http://schemas.microsoft.com/office/powerpoint/2010/main" val="293729801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498"/>
            <a:ext cx="8229600" cy="857250"/>
          </a:xfrm>
        </p:spPr>
        <p:txBody>
          <a:bodyPr/>
          <a:lstStyle/>
          <a:p>
            <a:pPr algn="ctr"/>
            <a:r>
              <a:rPr lang="en-AU" dirty="0" smtClean="0"/>
              <a:t>PROPHESY AGAIN!</a:t>
            </a:r>
            <a:endParaRPr lang="en-AU" dirty="0"/>
          </a:p>
        </p:txBody>
      </p:sp>
      <p:sp>
        <p:nvSpPr>
          <p:cNvPr id="3" name="Text Placeholder 2"/>
          <p:cNvSpPr>
            <a:spLocks noGrp="1"/>
          </p:cNvSpPr>
          <p:nvPr>
            <p:ph type="body" idx="1"/>
          </p:nvPr>
        </p:nvSpPr>
        <p:spPr>
          <a:xfrm>
            <a:off x="457200" y="809732"/>
            <a:ext cx="8229600" cy="4152686"/>
          </a:xfrm>
        </p:spPr>
        <p:txBody>
          <a:bodyPr/>
          <a:lstStyle/>
          <a:p>
            <a:r>
              <a:rPr lang="en-AU" sz="1800" b="1" dirty="0">
                <a:solidFill>
                  <a:srgbClr val="4A86E8"/>
                </a:solidFill>
              </a:rPr>
              <a:t>And the people of God are thus prepared to stand in the hour of temptation, which they are soon to meet. I saw a great light resting upon them, and they united to fearlessly proclaim the third angel's message.  {EW 277.1</a:t>
            </a:r>
            <a:r>
              <a:rPr lang="en-AU" sz="1800" b="1" dirty="0" smtClean="0">
                <a:solidFill>
                  <a:srgbClr val="4A86E8"/>
                </a:solidFill>
              </a:rPr>
              <a:t>}</a:t>
            </a:r>
          </a:p>
          <a:p>
            <a:endParaRPr lang="en-AU" sz="1800" b="1" dirty="0">
              <a:solidFill>
                <a:srgbClr val="4A86E8"/>
              </a:solidFill>
            </a:endParaRPr>
          </a:p>
          <a:p>
            <a:r>
              <a:rPr lang="en-AU" sz="1800" b="1" dirty="0" smtClean="0">
                <a:solidFill>
                  <a:srgbClr val="4A86E8"/>
                </a:solidFill>
              </a:rPr>
              <a:t>In Revelation 10:11 – John is told that God’s people will prophesy again. This time it will be with great power as the latter rain </a:t>
            </a:r>
            <a:r>
              <a:rPr lang="en-AU" sz="1800" b="1" dirty="0">
                <a:solidFill>
                  <a:srgbClr val="4A86E8"/>
                </a:solidFill>
              </a:rPr>
              <a:t>has fallen “to give power to the loud voice of the third angel” EW 86 (1854</a:t>
            </a:r>
            <a:r>
              <a:rPr lang="en-AU" sz="1800" b="1" dirty="0" smtClean="0">
                <a:solidFill>
                  <a:srgbClr val="4A86E8"/>
                </a:solidFill>
              </a:rPr>
              <a:t>).</a:t>
            </a:r>
          </a:p>
          <a:p>
            <a:endParaRPr lang="en-AU" sz="1800" b="1" dirty="0" smtClean="0">
              <a:solidFill>
                <a:srgbClr val="4A86E8"/>
              </a:solidFill>
            </a:endParaRPr>
          </a:p>
          <a:p>
            <a:r>
              <a:rPr lang="en-AU" sz="1800" b="1" dirty="0" smtClean="0">
                <a:solidFill>
                  <a:srgbClr val="4A86E8"/>
                </a:solidFill>
              </a:rPr>
              <a:t>In the very next chapter Revelation 11 we are informed of the judgment taking place (Rev 11:1). Then:</a:t>
            </a:r>
          </a:p>
          <a:p>
            <a:pPr algn="ctr"/>
            <a:r>
              <a:rPr lang="en-AU" sz="2000" b="1" dirty="0" smtClean="0">
                <a:solidFill>
                  <a:srgbClr val="FF0000"/>
                </a:solidFill>
              </a:rPr>
              <a:t>Rev </a:t>
            </a:r>
            <a:r>
              <a:rPr lang="en-AU" sz="2000" b="1" dirty="0">
                <a:solidFill>
                  <a:srgbClr val="FF0000"/>
                </a:solidFill>
              </a:rPr>
              <a:t>11:3  And I will give </a:t>
            </a:r>
            <a:r>
              <a:rPr lang="en-AU" sz="2000" b="1" i="1" dirty="0">
                <a:solidFill>
                  <a:srgbClr val="FF0000"/>
                </a:solidFill>
              </a:rPr>
              <a:t>power</a:t>
            </a:r>
            <a:r>
              <a:rPr lang="en-AU" sz="2000" b="1" dirty="0">
                <a:solidFill>
                  <a:srgbClr val="FF0000"/>
                </a:solidFill>
              </a:rPr>
              <a:t> unto my two witnesses, and they </a:t>
            </a:r>
            <a:r>
              <a:rPr lang="en-AU" sz="2400" b="1" dirty="0">
                <a:solidFill>
                  <a:schemeClr val="tx1"/>
                </a:solidFill>
              </a:rPr>
              <a:t>shall prophesy a thousand two hundred </a:t>
            </a:r>
            <a:r>
              <a:rPr lang="en-AU" sz="2400" b="1" i="1" dirty="0">
                <a:solidFill>
                  <a:schemeClr val="tx1"/>
                </a:solidFill>
              </a:rPr>
              <a:t>and</a:t>
            </a:r>
            <a:r>
              <a:rPr lang="en-AU" sz="2400" b="1" dirty="0">
                <a:solidFill>
                  <a:schemeClr val="tx1"/>
                </a:solidFill>
              </a:rPr>
              <a:t> threescore days</a:t>
            </a:r>
            <a:r>
              <a:rPr lang="en-AU" sz="2000" b="1" dirty="0">
                <a:solidFill>
                  <a:srgbClr val="FF0000"/>
                </a:solidFill>
              </a:rPr>
              <a:t>, clothed in sackcloth. </a:t>
            </a:r>
          </a:p>
          <a:p>
            <a:endParaRPr lang="en-AU" sz="1800" b="1" dirty="0">
              <a:solidFill>
                <a:srgbClr val="4A86E8"/>
              </a:solidFill>
            </a:endParaRPr>
          </a:p>
        </p:txBody>
      </p:sp>
    </p:spTree>
    <p:extLst>
      <p:ext uri="{BB962C8B-B14F-4D97-AF65-F5344CB8AC3E}">
        <p14:creationId xmlns:p14="http://schemas.microsoft.com/office/powerpoint/2010/main" val="612172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497"/>
            <a:ext cx="8229600" cy="1157127"/>
          </a:xfrm>
        </p:spPr>
        <p:txBody>
          <a:bodyPr/>
          <a:lstStyle/>
          <a:p>
            <a:pPr algn="ctr"/>
            <a:r>
              <a:rPr lang="en-AU" dirty="0" smtClean="0"/>
              <a:t>Destruction of Jerusalem!</a:t>
            </a:r>
            <a:br>
              <a:rPr lang="en-AU" dirty="0" smtClean="0"/>
            </a:br>
            <a:r>
              <a:rPr lang="en-AU" dirty="0" smtClean="0"/>
              <a:t>Destruction of the World!</a:t>
            </a:r>
            <a:endParaRPr lang="en-AU" dirty="0"/>
          </a:p>
        </p:txBody>
      </p:sp>
      <p:sp>
        <p:nvSpPr>
          <p:cNvPr id="3" name="Text Placeholder 2"/>
          <p:cNvSpPr>
            <a:spLocks noGrp="1"/>
          </p:cNvSpPr>
          <p:nvPr>
            <p:ph type="body" idx="1"/>
          </p:nvPr>
        </p:nvSpPr>
        <p:spPr>
          <a:xfrm>
            <a:off x="672957" y="1222624"/>
            <a:ext cx="7875142" cy="3585682"/>
          </a:xfrm>
        </p:spPr>
        <p:txBody>
          <a:bodyPr/>
          <a:lstStyle/>
          <a:p>
            <a:r>
              <a:rPr lang="en-AU" sz="1800" b="1" dirty="0">
                <a:solidFill>
                  <a:srgbClr val="4A86E8"/>
                </a:solidFill>
              </a:rPr>
              <a:t>Jesus, looking down to the last generation, saw the world involved in a deception similar to that which caused the destruction of </a:t>
            </a:r>
            <a:r>
              <a:rPr lang="en-AU" sz="1800" b="1" dirty="0" smtClean="0">
                <a:solidFill>
                  <a:srgbClr val="4A86E8"/>
                </a:solidFill>
              </a:rPr>
              <a:t>Jerusalem</a:t>
            </a:r>
            <a:r>
              <a:rPr lang="en-AU" sz="1800" b="1" dirty="0">
                <a:solidFill>
                  <a:srgbClr val="4A86E8"/>
                </a:solidFill>
              </a:rPr>
              <a:t>. </a:t>
            </a:r>
            <a:r>
              <a:rPr lang="en-AU" sz="2000" b="1" dirty="0">
                <a:solidFill>
                  <a:srgbClr val="FF0000"/>
                </a:solidFill>
              </a:rPr>
              <a:t>The great sin of the Jews was their rejection of Christ; the great sin of the Christian world would be their rejection of the law of God</a:t>
            </a:r>
            <a:r>
              <a:rPr lang="en-AU" sz="1800" b="1" dirty="0">
                <a:solidFill>
                  <a:srgbClr val="4A86E8"/>
                </a:solidFill>
              </a:rPr>
              <a:t>, the foundation of his government in Heaven and earth. The precepts of Jehovah would be despised and set at naught. Millions in bondage to sin, slaves of Satan, doomed to suffer the second death, would refuse to listen to the words of truth in their day of visitation. Terrible blindness! strange infatuation!  {GC88 22.2}</a:t>
            </a:r>
            <a:endParaRPr lang="en-AU" sz="1800" b="1" dirty="0" smtClean="0">
              <a:solidFill>
                <a:srgbClr val="4A86E8"/>
              </a:solidFill>
            </a:endParaRPr>
          </a:p>
          <a:p>
            <a:endParaRPr lang="en-AU" sz="1800" b="1" dirty="0">
              <a:solidFill>
                <a:srgbClr val="4A86E8"/>
              </a:solidFill>
            </a:endParaRPr>
          </a:p>
          <a:p>
            <a:endParaRPr lang="en-AU" sz="1800" b="1" dirty="0">
              <a:solidFill>
                <a:srgbClr val="4A86E8"/>
              </a:solidFill>
            </a:endParaRPr>
          </a:p>
          <a:p>
            <a:endParaRPr lang="en-AU" sz="1800" b="1" dirty="0" smtClean="0">
              <a:solidFill>
                <a:srgbClr val="4A86E8"/>
              </a:solidFill>
            </a:endParaRPr>
          </a:p>
          <a:p>
            <a:endParaRPr lang="en-AU" sz="1800" b="1" dirty="0">
              <a:solidFill>
                <a:srgbClr val="4A86E8"/>
              </a:solidFill>
            </a:endParaRPr>
          </a:p>
          <a:p>
            <a:endParaRPr lang="en-AU" sz="1800" b="1" dirty="0" smtClean="0">
              <a:solidFill>
                <a:srgbClr val="4A86E8"/>
              </a:solidFill>
            </a:endParaRPr>
          </a:p>
          <a:p>
            <a:endParaRPr lang="en-AU" sz="1800" b="1" dirty="0">
              <a:solidFill>
                <a:srgbClr val="4A86E8"/>
              </a:solidFill>
            </a:endParaRPr>
          </a:p>
          <a:p>
            <a:endParaRPr lang="en-AU" sz="1800" b="1" dirty="0" smtClean="0">
              <a:solidFill>
                <a:srgbClr val="4A86E8"/>
              </a:solidFill>
            </a:endParaRPr>
          </a:p>
          <a:p>
            <a:endParaRPr lang="en-AU" sz="1800" b="1" dirty="0">
              <a:solidFill>
                <a:srgbClr val="4A86E8"/>
              </a:solidFill>
            </a:endParaRPr>
          </a:p>
          <a:p>
            <a:endParaRPr lang="en-AU" sz="1800" b="1" dirty="0" smtClean="0">
              <a:solidFill>
                <a:srgbClr val="4A86E8"/>
              </a:solidFill>
            </a:endParaRPr>
          </a:p>
          <a:p>
            <a:endParaRPr lang="en-AU" sz="1800" b="1" dirty="0">
              <a:solidFill>
                <a:srgbClr val="4A86E8"/>
              </a:solidFill>
            </a:endParaRPr>
          </a:p>
        </p:txBody>
      </p:sp>
    </p:spTree>
    <p:extLst>
      <p:ext uri="{BB962C8B-B14F-4D97-AF65-F5344CB8AC3E}">
        <p14:creationId xmlns:p14="http://schemas.microsoft.com/office/powerpoint/2010/main" val="3771328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467"/>
            <a:ext cx="8229600" cy="1251522"/>
          </a:xfrm>
        </p:spPr>
        <p:txBody>
          <a:bodyPr/>
          <a:lstStyle/>
          <a:p>
            <a:pPr algn="ctr"/>
            <a:r>
              <a:rPr lang="en-AU" dirty="0"/>
              <a:t>Destruction of Jerusalem!</a:t>
            </a:r>
            <a:br>
              <a:rPr lang="en-AU" dirty="0"/>
            </a:br>
            <a:r>
              <a:rPr lang="en-AU" dirty="0"/>
              <a:t>Destruction of the World!</a:t>
            </a:r>
          </a:p>
        </p:txBody>
      </p:sp>
      <p:sp>
        <p:nvSpPr>
          <p:cNvPr id="3" name="Text Placeholder 2"/>
          <p:cNvSpPr>
            <a:spLocks noGrp="1"/>
          </p:cNvSpPr>
          <p:nvPr>
            <p:ph type="body" idx="1"/>
          </p:nvPr>
        </p:nvSpPr>
        <p:spPr>
          <a:xfrm>
            <a:off x="493159" y="1222626"/>
            <a:ext cx="8157681" cy="3637052"/>
          </a:xfrm>
        </p:spPr>
        <p:txBody>
          <a:bodyPr/>
          <a:lstStyle/>
          <a:p>
            <a:r>
              <a:rPr lang="en-AU" sz="1800" b="1" dirty="0" smtClean="0">
                <a:solidFill>
                  <a:srgbClr val="4A86E8"/>
                </a:solidFill>
              </a:rPr>
              <a:t>WARNINGS WERE GIVEN </a:t>
            </a:r>
          </a:p>
          <a:p>
            <a:r>
              <a:rPr lang="en-AU" sz="1800" b="1" dirty="0" smtClean="0">
                <a:solidFill>
                  <a:srgbClr val="4A86E8"/>
                </a:solidFill>
              </a:rPr>
              <a:t>Not only did Christ prophesy the destruction of Jerusalem approx. 40 years before the event he provided his disciples with the knowledge they needed to escape before the event came to pass. During the 1260 day period between 66 AD (</a:t>
            </a:r>
            <a:r>
              <a:rPr lang="en-AU" sz="1800" b="1" dirty="0" err="1" smtClean="0">
                <a:solidFill>
                  <a:srgbClr val="4A86E8"/>
                </a:solidFill>
              </a:rPr>
              <a:t>Cestius</a:t>
            </a:r>
            <a:r>
              <a:rPr lang="en-AU" sz="1800" b="1" dirty="0">
                <a:solidFill>
                  <a:srgbClr val="4A86E8"/>
                </a:solidFill>
              </a:rPr>
              <a:t> </a:t>
            </a:r>
            <a:r>
              <a:rPr lang="en-AU" sz="1800" b="1" dirty="0" smtClean="0">
                <a:solidFill>
                  <a:srgbClr val="4A86E8"/>
                </a:solidFill>
              </a:rPr>
              <a:t>surrounding Jerusalem) and the eventual total invasion and destruction of the city (Titus – 70 AD) :</a:t>
            </a:r>
          </a:p>
          <a:p>
            <a:r>
              <a:rPr lang="en-AU" sz="1800" b="1" dirty="0" smtClean="0">
                <a:solidFill>
                  <a:srgbClr val="FF0000"/>
                </a:solidFill>
              </a:rPr>
              <a:t>“A </a:t>
            </a:r>
            <a:r>
              <a:rPr lang="en-AU" sz="1800" b="1" dirty="0">
                <a:solidFill>
                  <a:srgbClr val="FF0000"/>
                </a:solidFill>
              </a:rPr>
              <a:t>man continued to go up and down the streets of Jerusalem, declaring the woes that were to come upon the city. By day and by night he chanted the wild dirge, “A voice from the east; a voice from the west; a voice from the four winds; a voice against Jerusalem and the temple; a voice against the bridegroom and the bride; and a voice against all the people</a:t>
            </a:r>
            <a:r>
              <a:rPr lang="en-AU" sz="1800" b="1" dirty="0" smtClean="0">
                <a:solidFill>
                  <a:srgbClr val="FF0000"/>
                </a:solidFill>
              </a:rPr>
              <a:t>.”…His </a:t>
            </a:r>
            <a:r>
              <a:rPr lang="en-AU" sz="1800" b="1" dirty="0">
                <a:solidFill>
                  <a:srgbClr val="FF0000"/>
                </a:solidFill>
              </a:rPr>
              <a:t>warning cry ceased not until he was slain in the siege he had foretold</a:t>
            </a:r>
            <a:r>
              <a:rPr lang="en-AU" sz="1800" b="1" dirty="0" smtClean="0">
                <a:solidFill>
                  <a:srgbClr val="FF0000"/>
                </a:solidFill>
              </a:rPr>
              <a:t>.”  </a:t>
            </a:r>
            <a:r>
              <a:rPr lang="en-AU" sz="1800" b="1" dirty="0">
                <a:solidFill>
                  <a:srgbClr val="FF0000"/>
                </a:solidFill>
              </a:rPr>
              <a:t>{GC88 30.3} </a:t>
            </a:r>
          </a:p>
          <a:p>
            <a:endParaRPr lang="en-AU" sz="1800" b="1" dirty="0" smtClean="0">
              <a:solidFill>
                <a:srgbClr val="4A86E8"/>
              </a:solidFill>
            </a:endParaRPr>
          </a:p>
          <a:p>
            <a:r>
              <a:rPr lang="en-AU" sz="1800" b="1" dirty="0" smtClean="0">
                <a:solidFill>
                  <a:srgbClr val="4A86E8"/>
                </a:solidFill>
              </a:rPr>
              <a:t> </a:t>
            </a:r>
          </a:p>
        </p:txBody>
      </p:sp>
    </p:spTree>
    <p:extLst>
      <p:ext uri="{BB962C8B-B14F-4D97-AF65-F5344CB8AC3E}">
        <p14:creationId xmlns:p14="http://schemas.microsoft.com/office/powerpoint/2010/main" val="1280568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84" y="-10274"/>
            <a:ext cx="8229600" cy="1251522"/>
          </a:xfrm>
        </p:spPr>
        <p:txBody>
          <a:bodyPr/>
          <a:lstStyle/>
          <a:p>
            <a:pPr algn="ctr"/>
            <a:r>
              <a:rPr lang="en-AU" dirty="0"/>
              <a:t>Destruction of Jerusalem!</a:t>
            </a:r>
            <a:br>
              <a:rPr lang="en-AU" dirty="0"/>
            </a:br>
            <a:r>
              <a:rPr lang="en-AU" dirty="0"/>
              <a:t>Destruction of the World!</a:t>
            </a:r>
          </a:p>
        </p:txBody>
      </p:sp>
      <p:sp>
        <p:nvSpPr>
          <p:cNvPr id="3" name="Text Placeholder 2"/>
          <p:cNvSpPr>
            <a:spLocks noGrp="1"/>
          </p:cNvSpPr>
          <p:nvPr>
            <p:ph type="body" idx="1"/>
          </p:nvPr>
        </p:nvSpPr>
        <p:spPr>
          <a:xfrm>
            <a:off x="380143" y="1159054"/>
            <a:ext cx="8193641" cy="3823912"/>
          </a:xfrm>
        </p:spPr>
        <p:txBody>
          <a:bodyPr/>
          <a:lstStyle/>
          <a:p>
            <a:pPr algn="ctr"/>
            <a:r>
              <a:rPr lang="en-AU" sz="1800" b="1" dirty="0" smtClean="0">
                <a:solidFill>
                  <a:schemeClr val="tx1"/>
                </a:solidFill>
              </a:rPr>
              <a:t>During the 1260 day period in Revelation 11 the proclamation of God’s truth and the warning against the Mark of the Beast takes place. </a:t>
            </a:r>
          </a:p>
          <a:p>
            <a:r>
              <a:rPr lang="en-AU" sz="1800" b="1" dirty="0" smtClean="0">
                <a:solidFill>
                  <a:srgbClr val="4A86E8"/>
                </a:solidFill>
              </a:rPr>
              <a:t>The </a:t>
            </a:r>
            <a:r>
              <a:rPr lang="en-AU" sz="1800" b="1" dirty="0">
                <a:solidFill>
                  <a:srgbClr val="4A86E8"/>
                </a:solidFill>
              </a:rPr>
              <a:t>light that Christ revealed to His servant the prophet is for us. In His revelation are given the three angels' messages, and a description of the angel that was to come down from heaven with great power, lightening the earth with his glory. In it are warnings against the wickedness that would exist in the last days, and against the mark of the beast. </a:t>
            </a:r>
            <a:r>
              <a:rPr lang="en-AU" sz="2000" b="1" dirty="0">
                <a:solidFill>
                  <a:srgbClr val="FF0000"/>
                </a:solidFill>
              </a:rPr>
              <a:t>We are not only to read and understand this message, but to proclaim it with no uncertain sound to the world. </a:t>
            </a:r>
            <a:r>
              <a:rPr lang="en-AU" sz="1800" b="1" dirty="0">
                <a:solidFill>
                  <a:srgbClr val="4A86E8"/>
                </a:solidFill>
              </a:rPr>
              <a:t>By presenting these things revealed to John, we shall be able to stir the people.  {19MR 41.1} </a:t>
            </a:r>
            <a:endParaRPr lang="en-AU" sz="1800" b="1" dirty="0" smtClean="0">
              <a:solidFill>
                <a:srgbClr val="4A86E8"/>
              </a:solidFill>
            </a:endParaRPr>
          </a:p>
          <a:p>
            <a:endParaRPr lang="en-AU" sz="1800" b="1" dirty="0">
              <a:solidFill>
                <a:srgbClr val="4A86E8"/>
              </a:solidFill>
            </a:endParaRPr>
          </a:p>
          <a:p>
            <a:pPr algn="ctr"/>
            <a:r>
              <a:rPr lang="en-AU" sz="1800" b="1" dirty="0" smtClean="0">
                <a:solidFill>
                  <a:srgbClr val="4A86E8"/>
                </a:solidFill>
              </a:rPr>
              <a:t>WILL YOU BE SPIRITUALLY PREPARED TO GIVE THE LOUD CRY?</a:t>
            </a:r>
            <a:endParaRPr lang="en-AU" sz="1800" b="1" dirty="0">
              <a:solidFill>
                <a:srgbClr val="4A86E8"/>
              </a:solidFill>
            </a:endParaRPr>
          </a:p>
        </p:txBody>
      </p:sp>
    </p:spTree>
    <p:extLst>
      <p:ext uri="{BB962C8B-B14F-4D97-AF65-F5344CB8AC3E}">
        <p14:creationId xmlns:p14="http://schemas.microsoft.com/office/powerpoint/2010/main" val="1552726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1486138" y="205360"/>
            <a:ext cx="6171249" cy="858518"/>
          </a:xfrm>
          <a:prstGeom prst="rect">
            <a:avLst/>
          </a:prstGeom>
          <a:noFill/>
          <a:ln w="0" cap="flat" cmpd="sng">
            <a:noFill/>
            <a:prstDash/>
          </a:ln>
        </p:spPr>
        <p:txBody>
          <a:bodyPr wrap="square" lIns="68453" tIns="34227" rIns="68453" bIns="34227" anchor="ctr" anchorCtr="0"/>
          <a:lstStyle/>
          <a:p>
            <a:pPr algn="ctr" defTabSz="380289">
              <a:lnSpc>
                <a:spcPct val="104000"/>
              </a:lnSpc>
            </a:pPr>
            <a:r>
              <a:rPr lang="en-US" altLang="ko-KR" sz="3294" dirty="0">
                <a:solidFill>
                  <a:srgbClr val="000000"/>
                </a:solidFill>
                <a:latin typeface="+mj-lt"/>
              </a:rPr>
              <a:t>Abomination of Desolation</a:t>
            </a:r>
            <a:endParaRPr lang="ko-KR" altLang="en-US" sz="3294" dirty="0">
              <a:latin typeface="+mj-lt"/>
            </a:endParaRPr>
          </a:p>
        </p:txBody>
      </p:sp>
      <p:sp>
        <p:nvSpPr>
          <p:cNvPr id="2" name="Rect 3"/>
          <p:cNvSpPr>
            <a:spLocks noGrp="1" noChangeArrowheads="1"/>
          </p:cNvSpPr>
          <p:nvPr>
            <p:ph type="body" idx="1"/>
          </p:nvPr>
        </p:nvSpPr>
        <p:spPr>
          <a:xfrm>
            <a:off x="503434" y="1063878"/>
            <a:ext cx="7496219" cy="3732127"/>
          </a:xfrm>
          <a:prstGeom prst="rect">
            <a:avLst/>
          </a:prstGeom>
          <a:noFill/>
          <a:ln w="0" cap="flat" cmpd="sng">
            <a:noFill/>
            <a:prstDash/>
          </a:ln>
        </p:spPr>
        <p:txBody>
          <a:bodyPr wrap="square" lIns="68453" tIns="34227" rIns="68453" bIns="34227" anchor="t" anchorCtr="0"/>
          <a:lstStyle/>
          <a:p>
            <a:pPr defTabSz="380289">
              <a:lnSpc>
                <a:spcPct val="104000"/>
              </a:lnSpc>
              <a:spcBef>
                <a:spcPts val="0"/>
              </a:spcBef>
            </a:pPr>
            <a:r>
              <a:rPr lang="en-US" altLang="ko-KR" sz="2000" b="1" dirty="0">
                <a:solidFill>
                  <a:srgbClr val="4A86E8"/>
                </a:solidFill>
              </a:rPr>
              <a:t>Daniel 12:7  And I heard the man clothed in linen, which was upon the waters of the river, when he held up his right hand and his left hand unto heaven, and sware by him that liveth for ever that </a:t>
            </a:r>
            <a:r>
              <a:rPr lang="en-US" altLang="ko-KR" sz="2000" b="1" dirty="0">
                <a:solidFill>
                  <a:srgbClr val="FF0000"/>
                </a:solidFill>
              </a:rPr>
              <a:t>it shall be for a time, times, and an half; and when he shall have accomplished to scatter the power of the holy people, all these things shall be finished.</a:t>
            </a:r>
            <a:endParaRPr lang="ko-KR" altLang="en-US" sz="2000" b="1" dirty="0">
              <a:solidFill>
                <a:srgbClr val="FF0000"/>
              </a:solidFill>
            </a:endParaRPr>
          </a:p>
          <a:p>
            <a:pPr defTabSz="380289">
              <a:lnSpc>
                <a:spcPct val="104000"/>
              </a:lnSpc>
              <a:spcBef>
                <a:spcPts val="0"/>
              </a:spcBef>
            </a:pPr>
            <a:endParaRPr lang="ko-KR" altLang="en-US" sz="1722" dirty="0">
              <a:latin typeface="Arial" charset="0"/>
            </a:endParaRPr>
          </a:p>
          <a:p>
            <a:pPr defTabSz="380289">
              <a:lnSpc>
                <a:spcPct val="104000"/>
              </a:lnSpc>
              <a:spcBef>
                <a:spcPts val="0"/>
              </a:spcBef>
            </a:pPr>
            <a:r>
              <a:rPr lang="en-US" altLang="ko-KR" sz="2000" b="1" dirty="0">
                <a:solidFill>
                  <a:srgbClr val="4A86E8"/>
                </a:solidFill>
              </a:rPr>
              <a:t>Revelation11:7  And </a:t>
            </a:r>
            <a:r>
              <a:rPr lang="en-US" altLang="ko-KR" sz="2000" b="1" dirty="0">
                <a:solidFill>
                  <a:srgbClr val="FF0000"/>
                </a:solidFill>
              </a:rPr>
              <a:t>when they shall have finished their testimony, the beast that ascendeth out of the bottomless pit shall make war against them,</a:t>
            </a:r>
            <a:r>
              <a:rPr lang="en-US" altLang="ko-KR" sz="1647" dirty="0">
                <a:solidFill>
                  <a:srgbClr val="6300D3"/>
                </a:solidFill>
                <a:latin typeface="Arial" charset="0"/>
              </a:rPr>
              <a:t> </a:t>
            </a:r>
            <a:r>
              <a:rPr lang="en-US" altLang="ko-KR" sz="2000" b="1" dirty="0">
                <a:solidFill>
                  <a:srgbClr val="4A86E8"/>
                </a:solidFill>
              </a:rPr>
              <a:t>and shall overcome them, and kill them.</a:t>
            </a:r>
            <a:endParaRPr lang="ko-KR" altLang="en-US" sz="2000" b="1" dirty="0">
              <a:solidFill>
                <a:srgbClr val="4A86E8"/>
              </a:solidFill>
            </a:endParaRPr>
          </a:p>
          <a:p>
            <a:pPr defTabSz="380289">
              <a:lnSpc>
                <a:spcPct val="104000"/>
              </a:lnSpc>
              <a:spcBef>
                <a:spcPts val="0"/>
              </a:spcBef>
            </a:pPr>
            <a:endParaRPr lang="ko-KR" altLang="en-US" sz="2396" dirty="0">
              <a:latin typeface="Times New Roman" charset="0"/>
            </a:endParaRPr>
          </a:p>
        </p:txBody>
      </p:sp>
    </p:spTree>
    <p:extLst>
      <p:ext uri="{BB962C8B-B14F-4D97-AF65-F5344CB8AC3E}">
        <p14:creationId xmlns:p14="http://schemas.microsoft.com/office/powerpoint/2010/main" val="3898780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1465589" y="0"/>
            <a:ext cx="6171249" cy="858518"/>
          </a:xfrm>
          <a:prstGeom prst="rect">
            <a:avLst/>
          </a:prstGeom>
          <a:noFill/>
          <a:ln w="0" cap="flat" cmpd="sng">
            <a:noFill/>
            <a:prstDash/>
          </a:ln>
        </p:spPr>
        <p:txBody>
          <a:bodyPr wrap="square" lIns="68453" tIns="34227" rIns="68453" bIns="34227" anchor="ctr" anchorCtr="0"/>
          <a:lstStyle/>
          <a:p>
            <a:pPr algn="ctr" defTabSz="380289">
              <a:lnSpc>
                <a:spcPct val="104000"/>
              </a:lnSpc>
            </a:pPr>
            <a:r>
              <a:rPr lang="en-US" altLang="ko-KR" sz="3294" dirty="0">
                <a:solidFill>
                  <a:srgbClr val="000000"/>
                </a:solidFill>
              </a:rPr>
              <a:t>Abomination of Desolation</a:t>
            </a:r>
            <a:endParaRPr lang="ko-KR" altLang="en-US" sz="3294" dirty="0">
              <a:latin typeface="Times New Roman" charset="0"/>
            </a:endParaRPr>
          </a:p>
        </p:txBody>
      </p:sp>
      <p:sp>
        <p:nvSpPr>
          <p:cNvPr id="4" name="Rect 3"/>
          <p:cNvSpPr>
            <a:spLocks noGrp="1" noChangeArrowheads="1"/>
          </p:cNvSpPr>
          <p:nvPr>
            <p:ph type="body" idx="1"/>
          </p:nvPr>
        </p:nvSpPr>
        <p:spPr>
          <a:xfrm>
            <a:off x="976043" y="688369"/>
            <a:ext cx="7356297" cy="4109661"/>
          </a:xfrm>
          <a:prstGeom prst="rect">
            <a:avLst/>
          </a:prstGeom>
          <a:noFill/>
          <a:ln w="0" cap="flat" cmpd="sng">
            <a:noFill/>
            <a:prstDash/>
          </a:ln>
        </p:spPr>
        <p:txBody>
          <a:bodyPr wrap="square" lIns="68453" tIns="34227" rIns="68453" bIns="34227" anchor="t" anchorCtr="0"/>
          <a:lstStyle/>
          <a:p>
            <a:pPr defTabSz="380289">
              <a:lnSpc>
                <a:spcPct val="104000"/>
              </a:lnSpc>
              <a:spcBef>
                <a:spcPts val="0"/>
              </a:spcBef>
            </a:pPr>
            <a:r>
              <a:rPr lang="en-US" altLang="ko-KR" sz="2000" b="1" dirty="0">
                <a:solidFill>
                  <a:srgbClr val="4A86E8"/>
                </a:solidFill>
              </a:rPr>
              <a:t>One effort more, and then </a:t>
            </a:r>
            <a:r>
              <a:rPr lang="en-US" altLang="ko-KR" sz="2000" b="1" dirty="0">
                <a:solidFill>
                  <a:srgbClr val="FF0000"/>
                </a:solidFill>
              </a:rPr>
              <a:t>Satan's last device is employed. </a:t>
            </a:r>
            <a:r>
              <a:rPr lang="en-US" altLang="ko-KR" sz="2000" b="1" dirty="0">
                <a:solidFill>
                  <a:srgbClr val="4A86E8"/>
                </a:solidFill>
              </a:rPr>
              <a:t>He hears the unceasing cry for Christ to come, for Christ to come and deliver them. This </a:t>
            </a:r>
            <a:r>
              <a:rPr lang="en-US" altLang="ko-KR" sz="2000" b="1" dirty="0">
                <a:solidFill>
                  <a:srgbClr val="FF0000"/>
                </a:solidFill>
              </a:rPr>
              <a:t>last strategy is to personate Christ</a:t>
            </a:r>
            <a:r>
              <a:rPr lang="en-US" altLang="ko-KR" sz="1647" dirty="0">
                <a:solidFill>
                  <a:srgbClr val="6300D3"/>
                </a:solidFill>
                <a:latin typeface="Arial" charset="0"/>
              </a:rPr>
              <a:t> </a:t>
            </a:r>
            <a:r>
              <a:rPr lang="en-US" altLang="ko-KR" sz="2000" b="1" dirty="0">
                <a:solidFill>
                  <a:srgbClr val="4A86E8"/>
                </a:solidFill>
              </a:rPr>
              <a:t>and make them think their prayers are answered. But </a:t>
            </a:r>
            <a:r>
              <a:rPr lang="en-US" altLang="ko-KR" sz="2000" b="1" dirty="0">
                <a:solidFill>
                  <a:srgbClr val="FF0000"/>
                </a:solidFill>
              </a:rPr>
              <a:t>this answers to the last closing work, the abomination of desolation standing in the holy place.</a:t>
            </a:r>
            <a:r>
              <a:rPr lang="en-US" altLang="ko-KR" sz="1647" dirty="0">
                <a:solidFill>
                  <a:srgbClr val="6300D3"/>
                </a:solidFill>
                <a:latin typeface="Arial" charset="0"/>
              </a:rPr>
              <a:t> </a:t>
            </a:r>
            <a:r>
              <a:rPr lang="en-US" altLang="ko-KR" sz="2000" b="1" dirty="0">
                <a:solidFill>
                  <a:srgbClr val="4A86E8"/>
                </a:solidFill>
              </a:rPr>
              <a:t>MS 16, 1884</a:t>
            </a:r>
            <a:endParaRPr lang="ko-KR" altLang="en-US" sz="2000" b="1" dirty="0">
              <a:solidFill>
                <a:srgbClr val="4A86E8"/>
              </a:solidFill>
            </a:endParaRPr>
          </a:p>
          <a:p>
            <a:pPr defTabSz="380289">
              <a:lnSpc>
                <a:spcPct val="104000"/>
              </a:lnSpc>
              <a:spcBef>
                <a:spcPts val="0"/>
              </a:spcBef>
            </a:pPr>
            <a:endParaRPr lang="ko-KR" altLang="en-US" sz="1647" dirty="0">
              <a:latin typeface="Arial" charset="0"/>
            </a:endParaRPr>
          </a:p>
          <a:p>
            <a:pPr defTabSz="380289">
              <a:lnSpc>
                <a:spcPct val="104000"/>
              </a:lnSpc>
              <a:spcBef>
                <a:spcPts val="0"/>
              </a:spcBef>
            </a:pPr>
            <a:r>
              <a:rPr lang="en-US" altLang="ko-KR" sz="2000" b="1" dirty="0">
                <a:solidFill>
                  <a:srgbClr val="000000"/>
                </a:solidFill>
                <a:latin typeface="Arial" charset="0"/>
              </a:rPr>
              <a:t>When does Satan  - personating Christ stand in the holy place?</a:t>
            </a:r>
            <a:endParaRPr lang="ko-KR" altLang="en-US" sz="2000" b="1" dirty="0">
              <a:latin typeface="Arial" charset="0"/>
            </a:endParaRPr>
          </a:p>
          <a:p>
            <a:pPr defTabSz="380289">
              <a:lnSpc>
                <a:spcPct val="104000"/>
              </a:lnSpc>
              <a:spcBef>
                <a:spcPts val="0"/>
              </a:spcBef>
            </a:pPr>
            <a:endParaRPr lang="ko-KR" altLang="en-US" sz="1647" dirty="0">
              <a:latin typeface="Arial" charset="0"/>
            </a:endParaRPr>
          </a:p>
          <a:p>
            <a:pPr defTabSz="380289">
              <a:lnSpc>
                <a:spcPct val="104000"/>
              </a:lnSpc>
              <a:spcBef>
                <a:spcPts val="0"/>
              </a:spcBef>
            </a:pPr>
            <a:r>
              <a:rPr lang="en-US" altLang="ko-KR" sz="2000" b="1" dirty="0">
                <a:solidFill>
                  <a:srgbClr val="4A86E8"/>
                </a:solidFill>
              </a:rPr>
              <a:t>Daniel 11:45  And </a:t>
            </a:r>
            <a:r>
              <a:rPr lang="en-US" altLang="ko-KR" sz="2000" b="1" dirty="0" smtClean="0">
                <a:solidFill>
                  <a:srgbClr val="FF0000"/>
                </a:solidFill>
              </a:rPr>
              <a:t>he shall plant the tabernacles of his palace between the seas in the glorious holy mountain; </a:t>
            </a:r>
            <a:r>
              <a:rPr lang="en-US" altLang="ko-KR" sz="2000" b="1" dirty="0" smtClean="0">
                <a:solidFill>
                  <a:srgbClr val="4A86E8"/>
                </a:solidFill>
              </a:rPr>
              <a:t>yet </a:t>
            </a:r>
            <a:r>
              <a:rPr lang="en-US" altLang="ko-KR" sz="2000" b="1" dirty="0">
                <a:solidFill>
                  <a:srgbClr val="4A86E8"/>
                </a:solidFill>
              </a:rPr>
              <a:t>he shall come to his end, and none shall help him.</a:t>
            </a:r>
            <a:endParaRPr lang="ko-KR" altLang="en-US" sz="2000" b="1" dirty="0">
              <a:solidFill>
                <a:srgbClr val="4A86E8"/>
              </a:solidFill>
            </a:endParaRPr>
          </a:p>
        </p:txBody>
      </p:sp>
    </p:spTree>
    <p:extLst>
      <p:ext uri="{BB962C8B-B14F-4D97-AF65-F5344CB8AC3E}">
        <p14:creationId xmlns:p14="http://schemas.microsoft.com/office/powerpoint/2010/main" val="3216386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 3"/>
          <p:cNvSpPr>
            <a:spLocks noGrp="1" noChangeArrowheads="1"/>
          </p:cNvSpPr>
          <p:nvPr>
            <p:ph type="title"/>
          </p:nvPr>
        </p:nvSpPr>
        <p:spPr>
          <a:xfrm>
            <a:off x="1486138" y="205360"/>
            <a:ext cx="6181232" cy="719710"/>
          </a:xfrm>
          <a:prstGeom prst="rect">
            <a:avLst/>
          </a:prstGeom>
          <a:noFill/>
          <a:ln w="0" cap="flat" cmpd="sng">
            <a:noFill/>
            <a:prstDash/>
          </a:ln>
        </p:spPr>
        <p:txBody>
          <a:bodyPr wrap="square" lIns="68453" tIns="34227" rIns="68453" bIns="34227" anchor="ctr" anchorCtr="0"/>
          <a:lstStyle/>
          <a:p>
            <a:pPr algn="ctr" defTabSz="380289">
              <a:lnSpc>
                <a:spcPct val="104000"/>
              </a:lnSpc>
            </a:pPr>
            <a:r>
              <a:rPr lang="en-US" altLang="ko-KR" sz="3294" dirty="0">
                <a:solidFill>
                  <a:srgbClr val="000000"/>
                </a:solidFill>
                <a:latin typeface="+mj-lt"/>
              </a:rPr>
              <a:t>THE ULTIMATE ABOMINATION!</a:t>
            </a:r>
            <a:endParaRPr lang="ko-KR" altLang="en-US" sz="3294" dirty="0">
              <a:latin typeface="+mj-lt"/>
            </a:endParaRPr>
          </a:p>
        </p:txBody>
      </p:sp>
      <p:sp>
        <p:nvSpPr>
          <p:cNvPr id="6" name="Rect 3"/>
          <p:cNvSpPr>
            <a:spLocks noGrp="1" noChangeArrowheads="1"/>
          </p:cNvSpPr>
          <p:nvPr>
            <p:ph type="body" idx="1"/>
          </p:nvPr>
        </p:nvSpPr>
        <p:spPr>
          <a:xfrm>
            <a:off x="667819" y="1017142"/>
            <a:ext cx="7818635" cy="3965824"/>
          </a:xfrm>
          <a:prstGeom prst="rect">
            <a:avLst/>
          </a:prstGeom>
          <a:noFill/>
          <a:ln w="0" cap="flat" cmpd="sng">
            <a:noFill/>
            <a:prstDash/>
          </a:ln>
        </p:spPr>
        <p:txBody>
          <a:bodyPr wrap="square" lIns="68453" tIns="34227" rIns="68453" bIns="34227" anchor="t" anchorCtr="0"/>
          <a:lstStyle/>
          <a:p>
            <a:pPr defTabSz="380289">
              <a:lnSpc>
                <a:spcPct val="104000"/>
              </a:lnSpc>
              <a:spcBef>
                <a:spcPts val="0"/>
              </a:spcBef>
            </a:pPr>
            <a:r>
              <a:rPr lang="en-US" altLang="ko-KR" sz="2000" b="1" dirty="0">
                <a:solidFill>
                  <a:srgbClr val="4A86E8"/>
                </a:solidFill>
              </a:rPr>
              <a:t>Ezekiel 28:2  Son of man, say unto the prince of Tyrus, Thus saith the Lord GOD; Because </a:t>
            </a:r>
            <a:r>
              <a:rPr lang="en-US" altLang="ko-KR" sz="2000" b="1" dirty="0">
                <a:solidFill>
                  <a:srgbClr val="FF0000"/>
                </a:solidFill>
              </a:rPr>
              <a:t>thine heart is lifted up, and thou hast said, I am a God, I sit in the seat of God, in the midst of the seas; </a:t>
            </a:r>
            <a:r>
              <a:rPr lang="en-US" altLang="ko-KR" sz="2000" b="1" dirty="0">
                <a:solidFill>
                  <a:srgbClr val="4A86E8"/>
                </a:solidFill>
              </a:rPr>
              <a:t>yet thou art a man, and not God, though thou set thine heart as the heart of God</a:t>
            </a:r>
            <a:endParaRPr lang="ko-KR" altLang="en-US" sz="2000" b="1" dirty="0">
              <a:solidFill>
                <a:srgbClr val="4A86E8"/>
              </a:solidFill>
            </a:endParaRPr>
          </a:p>
          <a:p>
            <a:pPr defTabSz="380289">
              <a:lnSpc>
                <a:spcPct val="104000"/>
              </a:lnSpc>
              <a:spcBef>
                <a:spcPts val="0"/>
              </a:spcBef>
            </a:pPr>
            <a:r>
              <a:rPr lang="en-US" altLang="ko-KR" sz="2000" b="1" dirty="0" smtClean="0">
                <a:solidFill>
                  <a:srgbClr val="FF0000"/>
                </a:solidFill>
              </a:rPr>
              <a:t>As </a:t>
            </a:r>
            <a:r>
              <a:rPr lang="en-US" altLang="ko-KR" sz="2000" b="1" dirty="0">
                <a:solidFill>
                  <a:srgbClr val="FF0000"/>
                </a:solidFill>
              </a:rPr>
              <a:t>the crowning act </a:t>
            </a:r>
            <a:r>
              <a:rPr lang="en-US" altLang="ko-KR" sz="2000" b="1" dirty="0">
                <a:solidFill>
                  <a:srgbClr val="4A86E8"/>
                </a:solidFill>
              </a:rPr>
              <a:t>in the great drama of deception, Satan himself will personate </a:t>
            </a:r>
            <a:r>
              <a:rPr lang="en-US" altLang="ko-KR" sz="2000" b="1" dirty="0">
                <a:solidFill>
                  <a:srgbClr val="4A86E8"/>
                </a:solidFill>
              </a:rPr>
              <a:t>Christ.GC 88 624.1</a:t>
            </a:r>
            <a:endParaRPr lang="ko-KR" altLang="en-US" sz="2000" b="1" dirty="0">
              <a:solidFill>
                <a:srgbClr val="4A86E8"/>
              </a:solidFill>
            </a:endParaRPr>
          </a:p>
          <a:p>
            <a:pPr defTabSz="380289">
              <a:lnSpc>
                <a:spcPct val="104000"/>
              </a:lnSpc>
              <a:spcBef>
                <a:spcPts val="0"/>
              </a:spcBef>
            </a:pPr>
            <a:r>
              <a:rPr lang="en-US" altLang="ko-KR" sz="2000" b="1" dirty="0" smtClean="0">
                <a:solidFill>
                  <a:srgbClr val="4A86E8"/>
                </a:solidFill>
              </a:rPr>
              <a:t>At </a:t>
            </a:r>
            <a:r>
              <a:rPr lang="en-US" altLang="ko-KR" sz="2000" b="1" dirty="0">
                <a:solidFill>
                  <a:srgbClr val="4A86E8"/>
                </a:solidFill>
              </a:rPr>
              <a:t>the end of Daniel </a:t>
            </a:r>
            <a:r>
              <a:rPr lang="en-US" altLang="ko-KR" sz="2000" b="1" dirty="0" smtClean="0">
                <a:solidFill>
                  <a:srgbClr val="4A86E8"/>
                </a:solidFill>
              </a:rPr>
              <a:t>11, </a:t>
            </a:r>
            <a:r>
              <a:rPr lang="en-US" altLang="ko-KR" sz="2000" b="1" dirty="0">
                <a:solidFill>
                  <a:srgbClr val="4A86E8"/>
                </a:solidFill>
              </a:rPr>
              <a:t>Satan planting his tabernacles between the seas and claiming to be Christ is aptly described. </a:t>
            </a:r>
            <a:r>
              <a:rPr lang="en-US" altLang="ko-KR" sz="2000" b="1" dirty="0">
                <a:solidFill>
                  <a:srgbClr val="4A86E8"/>
                </a:solidFill>
              </a:rPr>
              <a:t>This event is the 'crowning' or 'last act' in the drama. In the very next verse - Daniel 12:1 - Michael stands up, signifying his high priestly ministry is over - probation has closed.</a:t>
            </a:r>
            <a:endParaRPr lang="ko-KR" altLang="en-US" sz="2000" b="1" dirty="0">
              <a:solidFill>
                <a:srgbClr val="4A86E8"/>
              </a:solidFill>
            </a:endParaRPr>
          </a:p>
          <a:p>
            <a:pPr defTabSz="380289">
              <a:lnSpc>
                <a:spcPct val="104000"/>
              </a:lnSpc>
              <a:spcBef>
                <a:spcPts val="0"/>
              </a:spcBef>
            </a:pPr>
            <a:endParaRPr lang="ko-KR" altLang="en-US" sz="1647" dirty="0">
              <a:latin typeface="Arial" charset="0"/>
            </a:endParaRPr>
          </a:p>
          <a:p>
            <a:pPr defTabSz="380289">
              <a:lnSpc>
                <a:spcPct val="104000"/>
              </a:lnSpc>
              <a:spcBef>
                <a:spcPts val="0"/>
              </a:spcBef>
            </a:pPr>
            <a:endParaRPr lang="ko-KR" altLang="en-US" sz="1647" dirty="0">
              <a:latin typeface="Arial" charset="0"/>
            </a:endParaRPr>
          </a:p>
          <a:p>
            <a:pPr defTabSz="380289">
              <a:lnSpc>
                <a:spcPct val="104000"/>
              </a:lnSpc>
              <a:spcBef>
                <a:spcPts val="0"/>
              </a:spcBef>
            </a:pPr>
            <a:endParaRPr lang="ko-KR" altLang="en-US" sz="1647" dirty="0">
              <a:latin typeface="Arial" charset="0"/>
            </a:endParaRPr>
          </a:p>
          <a:p>
            <a:pPr defTabSz="380289">
              <a:lnSpc>
                <a:spcPct val="104000"/>
              </a:lnSpc>
              <a:spcBef>
                <a:spcPts val="0"/>
              </a:spcBef>
            </a:pPr>
            <a:endParaRPr lang="ko-KR" altLang="en-US" sz="1647" dirty="0">
              <a:latin typeface="Arial" charset="0"/>
            </a:endParaRPr>
          </a:p>
          <a:p>
            <a:pPr defTabSz="380289">
              <a:lnSpc>
                <a:spcPct val="104000"/>
              </a:lnSpc>
              <a:spcBef>
                <a:spcPts val="0"/>
              </a:spcBef>
            </a:pPr>
            <a:r>
              <a:rPr lang="en-US" altLang="ko-KR" sz="1647" dirty="0">
                <a:solidFill>
                  <a:srgbClr val="6300D3"/>
                </a:solidFill>
                <a:latin typeface="Arial" charset="0"/>
              </a:rPr>
              <a:t>Daniel 12:11  And from the time that the daily shall be taken away, and the abomination that maketh desolate set up, there shall be a thousand two hundred and ninety days. </a:t>
            </a:r>
            <a:endParaRPr lang="ko-KR" altLang="en-US" sz="1647" dirty="0">
              <a:latin typeface="Arial" charset="0"/>
            </a:endParaRPr>
          </a:p>
        </p:txBody>
      </p:sp>
    </p:spTree>
    <p:extLst>
      <p:ext uri="{BB962C8B-B14F-4D97-AF65-F5344CB8AC3E}">
        <p14:creationId xmlns:p14="http://schemas.microsoft.com/office/powerpoint/2010/main" val="1052431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 3"/>
          <p:cNvSpPr>
            <a:spLocks noGrp="1" noChangeArrowheads="1"/>
          </p:cNvSpPr>
          <p:nvPr>
            <p:ph type="title"/>
          </p:nvPr>
        </p:nvSpPr>
        <p:spPr>
          <a:xfrm>
            <a:off x="1486138" y="205360"/>
            <a:ext cx="6171249" cy="858518"/>
          </a:xfrm>
          <a:prstGeom prst="rect">
            <a:avLst/>
          </a:prstGeom>
          <a:noFill/>
          <a:ln w="0" cap="flat" cmpd="sng">
            <a:noFill/>
            <a:prstDash/>
          </a:ln>
        </p:spPr>
        <p:txBody>
          <a:bodyPr wrap="square" lIns="68453" tIns="34227" rIns="68453" bIns="34227" anchor="ctr" anchorCtr="0"/>
          <a:lstStyle/>
          <a:p>
            <a:pPr algn="ctr" defTabSz="380289">
              <a:lnSpc>
                <a:spcPct val="104000"/>
              </a:lnSpc>
            </a:pPr>
            <a:r>
              <a:rPr lang="en-US" altLang="ko-KR" sz="3294" dirty="0">
                <a:solidFill>
                  <a:srgbClr val="000000"/>
                </a:solidFill>
              </a:rPr>
              <a:t>DESOLATION!</a:t>
            </a:r>
            <a:endParaRPr lang="ko-KR" altLang="en-US" sz="3294" dirty="0">
              <a:solidFill>
                <a:srgbClr val="000000"/>
              </a:solidFill>
            </a:endParaRPr>
          </a:p>
        </p:txBody>
      </p:sp>
      <p:sp>
        <p:nvSpPr>
          <p:cNvPr id="8" name="Rect 3"/>
          <p:cNvSpPr>
            <a:spLocks noGrp="1" noChangeArrowheads="1"/>
          </p:cNvSpPr>
          <p:nvPr>
            <p:ph type="body" idx="1"/>
          </p:nvPr>
        </p:nvSpPr>
        <p:spPr>
          <a:xfrm>
            <a:off x="1023800" y="863029"/>
            <a:ext cx="7493475" cy="3904180"/>
          </a:xfrm>
          <a:prstGeom prst="rect">
            <a:avLst/>
          </a:prstGeom>
          <a:noFill/>
          <a:ln w="0" cap="flat" cmpd="sng">
            <a:noFill/>
            <a:prstDash/>
          </a:ln>
        </p:spPr>
        <p:txBody>
          <a:bodyPr wrap="square" lIns="68453" tIns="34227" rIns="68453" bIns="34227" anchor="t" anchorCtr="0"/>
          <a:lstStyle/>
          <a:p>
            <a:pPr defTabSz="380289">
              <a:lnSpc>
                <a:spcPct val="104000"/>
              </a:lnSpc>
              <a:spcBef>
                <a:spcPts val="0"/>
              </a:spcBef>
            </a:pPr>
            <a:r>
              <a:rPr lang="en-US" altLang="ko-KR" sz="1647" dirty="0" smtClean="0">
                <a:solidFill>
                  <a:srgbClr val="6300D3"/>
                </a:solidFill>
                <a:latin typeface="Arial" charset="0"/>
              </a:rPr>
              <a:t>. </a:t>
            </a:r>
            <a:endParaRPr lang="en-AU" altLang="ko-KR" sz="1647" dirty="0" smtClean="0">
              <a:latin typeface="Arial" charset="0"/>
            </a:endParaRPr>
          </a:p>
          <a:p>
            <a:pPr defTabSz="380289">
              <a:lnSpc>
                <a:spcPct val="104000"/>
              </a:lnSpc>
              <a:spcBef>
                <a:spcPts val="0"/>
              </a:spcBef>
            </a:pPr>
            <a:r>
              <a:rPr lang="en-US" altLang="ko-KR" sz="2000" b="1" dirty="0" smtClean="0">
                <a:solidFill>
                  <a:srgbClr val="4A86E8"/>
                </a:solidFill>
              </a:rPr>
              <a:t>When </a:t>
            </a:r>
            <a:r>
              <a:rPr lang="en-US" altLang="ko-KR" sz="2000" b="1" dirty="0">
                <a:solidFill>
                  <a:srgbClr val="4A86E8"/>
                </a:solidFill>
              </a:rPr>
              <a:t>the angel of mercy folds her wings and departs Satan will do the evil deeds he has long wished to do. </a:t>
            </a:r>
            <a:r>
              <a:rPr lang="en-US" altLang="ko-KR" sz="2000" b="1" dirty="0">
                <a:solidFill>
                  <a:srgbClr val="4A86E8"/>
                </a:solidFill>
              </a:rPr>
              <a:t>Storm and tempest, war and bloodshed—in these things he delights, and thus he gathers in his harvest. And </a:t>
            </a:r>
            <a:r>
              <a:rPr lang="en-US" altLang="ko-KR" sz="2000" b="1" dirty="0">
                <a:solidFill>
                  <a:srgbClr val="FF0000"/>
                </a:solidFill>
              </a:rPr>
              <a:t>so completely will men be deceived by him that they will declare that these calamities are the result of the desecration of the first day of the week. </a:t>
            </a:r>
            <a:r>
              <a:rPr lang="en-US" altLang="ko-KR" sz="2000" b="1" dirty="0">
                <a:solidFill>
                  <a:srgbClr val="4A86E8"/>
                </a:solidFill>
              </a:rPr>
              <a:t>From the pulpits of the popular churches will be heard the statement that the world is being punished because Sunday is not honored as it should be.—The Review and Herald, September 17, 1901.</a:t>
            </a:r>
            <a:endParaRPr lang="ko-KR" altLang="en-US" sz="2000" b="1" dirty="0">
              <a:solidFill>
                <a:srgbClr val="4A86E8"/>
              </a:solidFill>
            </a:endParaRPr>
          </a:p>
        </p:txBody>
      </p:sp>
    </p:spTree>
    <p:extLst>
      <p:ext uri="{BB962C8B-B14F-4D97-AF65-F5344CB8AC3E}">
        <p14:creationId xmlns:p14="http://schemas.microsoft.com/office/powerpoint/2010/main" val="3155088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 3"/>
          <p:cNvSpPr>
            <a:spLocks noGrp="1" noChangeArrowheads="1"/>
          </p:cNvSpPr>
          <p:nvPr>
            <p:ph type="title"/>
          </p:nvPr>
        </p:nvSpPr>
        <p:spPr>
          <a:xfrm>
            <a:off x="1486138" y="475"/>
            <a:ext cx="6171249" cy="780557"/>
          </a:xfrm>
          <a:prstGeom prst="rect">
            <a:avLst/>
          </a:prstGeom>
          <a:noFill/>
          <a:ln w="0" cap="flat" cmpd="sng">
            <a:noFill/>
            <a:prstDash/>
          </a:ln>
        </p:spPr>
        <p:txBody>
          <a:bodyPr wrap="square" lIns="68453" tIns="34227" rIns="68453" bIns="34227" anchor="ctr" anchorCtr="0"/>
          <a:lstStyle/>
          <a:p>
            <a:pPr algn="ctr" defTabSz="380289">
              <a:lnSpc>
                <a:spcPct val="104000"/>
              </a:lnSpc>
            </a:pPr>
            <a:r>
              <a:rPr lang="en-US" altLang="ko-KR" sz="3294" dirty="0">
                <a:solidFill>
                  <a:srgbClr val="000000"/>
                </a:solidFill>
                <a:latin typeface="Arial" panose="020B0604020202020204" pitchFamily="34" charset="0"/>
                <a:cs typeface="Arial" panose="020B0604020202020204" pitchFamily="34" charset="0"/>
              </a:rPr>
              <a:t>DESOLATION!</a:t>
            </a:r>
            <a:endParaRPr lang="ko-KR" altLang="en-US" sz="3294" dirty="0">
              <a:latin typeface="Arial" panose="020B0604020202020204" pitchFamily="34" charset="0"/>
              <a:cs typeface="Arial" panose="020B0604020202020204" pitchFamily="34" charset="0"/>
            </a:endParaRPr>
          </a:p>
        </p:txBody>
      </p:sp>
      <p:sp>
        <p:nvSpPr>
          <p:cNvPr id="10" name="Rect 3"/>
          <p:cNvSpPr>
            <a:spLocks noGrp="1" noChangeArrowheads="1"/>
          </p:cNvSpPr>
          <p:nvPr>
            <p:ph type="body" idx="1"/>
          </p:nvPr>
        </p:nvSpPr>
        <p:spPr>
          <a:xfrm>
            <a:off x="780598" y="585627"/>
            <a:ext cx="7582328" cy="4397339"/>
          </a:xfrm>
          <a:prstGeom prst="rect">
            <a:avLst/>
          </a:prstGeom>
          <a:noFill/>
          <a:ln w="0" cap="flat" cmpd="sng">
            <a:noFill/>
            <a:prstDash/>
          </a:ln>
        </p:spPr>
        <p:txBody>
          <a:bodyPr wrap="square" lIns="68453" tIns="34227" rIns="68453" bIns="34227" anchor="t" anchorCtr="0"/>
          <a:lstStyle/>
          <a:p>
            <a:pPr defTabSz="380289">
              <a:lnSpc>
                <a:spcPct val="104000"/>
              </a:lnSpc>
              <a:spcBef>
                <a:spcPts val="0"/>
              </a:spcBef>
            </a:pPr>
            <a:endParaRPr lang="ko-KR" altLang="en-US" sz="1647" dirty="0">
              <a:latin typeface="Arial" charset="0"/>
            </a:endParaRPr>
          </a:p>
          <a:p>
            <a:pPr defTabSz="380289">
              <a:lnSpc>
                <a:spcPct val="104000"/>
              </a:lnSpc>
              <a:spcBef>
                <a:spcPts val="0"/>
              </a:spcBef>
            </a:pPr>
            <a:r>
              <a:rPr lang="en-US" altLang="ko-KR" sz="2000" b="1" dirty="0">
                <a:solidFill>
                  <a:srgbClr val="4A86E8"/>
                </a:solidFill>
              </a:rPr>
              <a:t>Says the great deceiver: ... “Our principal concern is to silence this sect of Sabbathkeepers.... </a:t>
            </a:r>
            <a:r>
              <a:rPr lang="en-US" altLang="ko-KR" sz="2000" b="1" dirty="0">
                <a:solidFill>
                  <a:srgbClr val="FF0000"/>
                </a:solidFill>
              </a:rPr>
              <a:t>We will finally have a law to exterminate all who will not submit to our authority</a:t>
            </a:r>
            <a:r>
              <a:rPr lang="en-US" altLang="ko-KR" sz="2000" b="1" dirty="0">
                <a:solidFill>
                  <a:srgbClr val="4A86E8"/>
                </a:solidFill>
              </a:rPr>
              <a:t>.”—Testimonies to Ministers and Gospel Workers, 472, 473 (1884)</a:t>
            </a:r>
            <a:endParaRPr lang="ko-KR" altLang="en-US" sz="2000" b="1" dirty="0">
              <a:solidFill>
                <a:srgbClr val="4A86E8"/>
              </a:solidFill>
            </a:endParaRPr>
          </a:p>
          <a:p>
            <a:pPr defTabSz="380289">
              <a:lnSpc>
                <a:spcPct val="104000"/>
              </a:lnSpc>
              <a:spcBef>
                <a:spcPts val="0"/>
              </a:spcBef>
            </a:pPr>
            <a:endParaRPr lang="ko-KR" altLang="en-US" sz="1647" dirty="0">
              <a:latin typeface="Arial" charset="0"/>
            </a:endParaRPr>
          </a:p>
          <a:p>
            <a:pPr defTabSz="380289">
              <a:lnSpc>
                <a:spcPct val="104000"/>
              </a:lnSpc>
              <a:spcBef>
                <a:spcPts val="0"/>
              </a:spcBef>
            </a:pPr>
            <a:r>
              <a:rPr lang="en-US" altLang="ko-KR" sz="2000" b="1" dirty="0">
                <a:solidFill>
                  <a:srgbClr val="4A86E8"/>
                </a:solidFill>
              </a:rPr>
              <a:t>The substitution of the laws of men for the law of God, the exaltation, by merely human authority, of Sunday in place of the Bible Sabbath, is the last act in the drama.</a:t>
            </a:r>
            <a:r>
              <a:rPr lang="en-US" altLang="ko-KR" sz="1647" dirty="0">
                <a:solidFill>
                  <a:srgbClr val="6300D3"/>
                </a:solidFill>
                <a:latin typeface="Arial" charset="0"/>
              </a:rPr>
              <a:t> </a:t>
            </a:r>
            <a:r>
              <a:rPr lang="en-US" altLang="ko-KR" sz="2000" b="1" dirty="0">
                <a:solidFill>
                  <a:srgbClr val="FF0000"/>
                </a:solidFill>
              </a:rPr>
              <a:t>When this substitution becomes universal God will reveal Himself. He will arise in His majesty to shake terribly the earth</a:t>
            </a:r>
            <a:r>
              <a:rPr lang="en-US" altLang="ko-KR" sz="2000" b="1" dirty="0">
                <a:solidFill>
                  <a:srgbClr val="4A86E8"/>
                </a:solidFill>
              </a:rPr>
              <a:t>.—Testimonies for the Church 7:141 (1902)</a:t>
            </a:r>
            <a:endParaRPr lang="ko-KR" altLang="en-US" sz="2000" b="1" dirty="0">
              <a:solidFill>
                <a:srgbClr val="4A86E8"/>
              </a:solidFill>
            </a:endParaRPr>
          </a:p>
        </p:txBody>
      </p:sp>
    </p:spTree>
    <p:extLst>
      <p:ext uri="{BB962C8B-B14F-4D97-AF65-F5344CB8AC3E}">
        <p14:creationId xmlns:p14="http://schemas.microsoft.com/office/powerpoint/2010/main" val="187407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12853"/>
            <a:ext cx="8229600" cy="857400"/>
          </a:xfrm>
          <a:prstGeom prst="rect">
            <a:avLst/>
          </a:prstGeom>
        </p:spPr>
        <p:txBody>
          <a:bodyPr lIns="91425" tIns="91425" rIns="91425" bIns="91425" anchor="b" anchorCtr="0">
            <a:noAutofit/>
          </a:bodyPr>
          <a:lstStyle/>
          <a:p>
            <a:pPr algn="ctr">
              <a:spcBef>
                <a:spcPts val="0"/>
              </a:spcBef>
              <a:buNone/>
            </a:pPr>
            <a:r>
              <a:rPr lang="en"/>
              <a:t>JERUSALEM - 30 AD</a:t>
            </a:r>
          </a:p>
        </p:txBody>
      </p:sp>
      <p:sp>
        <p:nvSpPr>
          <p:cNvPr id="37" name="Shape 37"/>
          <p:cNvSpPr txBox="1"/>
          <p:nvPr/>
        </p:nvSpPr>
        <p:spPr>
          <a:xfrm>
            <a:off x="780600" y="3244125"/>
            <a:ext cx="837300" cy="857400"/>
          </a:xfrm>
          <a:prstGeom prst="rect">
            <a:avLst/>
          </a:prstGeom>
          <a:noFill/>
          <a:ln>
            <a:noFill/>
          </a:ln>
        </p:spPr>
        <p:txBody>
          <a:bodyPr lIns="91425" tIns="91425" rIns="91425" bIns="91425" anchor="t" anchorCtr="0">
            <a:noAutofit/>
          </a:bodyPr>
          <a:lstStyle/>
          <a:p>
            <a:pPr rtl="0">
              <a:spcBef>
                <a:spcPts val="0"/>
              </a:spcBef>
              <a:buNone/>
            </a:pPr>
            <a:r>
              <a:rPr lang="en" sz="2400" b="1">
                <a:solidFill>
                  <a:srgbClr val="0000FF"/>
                </a:solidFill>
              </a:rPr>
              <a:t>30 AD</a:t>
            </a:r>
          </a:p>
          <a:p>
            <a:pPr>
              <a:spcBef>
                <a:spcPts val="0"/>
              </a:spcBef>
              <a:buNone/>
            </a:pPr>
            <a:endParaRPr sz="1800"/>
          </a:p>
        </p:txBody>
      </p:sp>
      <p:sp>
        <p:nvSpPr>
          <p:cNvPr id="38" name="Shape 38"/>
          <p:cNvSpPr txBox="1"/>
          <p:nvPr/>
        </p:nvSpPr>
        <p:spPr>
          <a:xfrm>
            <a:off x="149725" y="1063375"/>
            <a:ext cx="2011200" cy="2180699"/>
          </a:xfrm>
          <a:prstGeom prst="rect">
            <a:avLst/>
          </a:prstGeom>
          <a:noFill/>
          <a:ln>
            <a:noFill/>
          </a:ln>
        </p:spPr>
        <p:txBody>
          <a:bodyPr lIns="91425" tIns="91425" rIns="91425" bIns="91425" anchor="t" anchorCtr="0">
            <a:noAutofit/>
          </a:bodyPr>
          <a:lstStyle/>
          <a:p>
            <a:pPr rtl="0">
              <a:spcBef>
                <a:spcPts val="0"/>
              </a:spcBef>
              <a:buNone/>
            </a:pPr>
            <a:r>
              <a:rPr lang="en" sz="2400" b="1">
                <a:solidFill>
                  <a:srgbClr val="FF0000"/>
                </a:solidFill>
              </a:rPr>
              <a:t>Doom of Jerusalem pronounced by Christ.</a:t>
            </a:r>
          </a:p>
          <a:p>
            <a:pPr rtl="0">
              <a:spcBef>
                <a:spcPts val="0"/>
              </a:spcBef>
              <a:buNone/>
            </a:pPr>
            <a:r>
              <a:rPr lang="en" sz="2400" b="1">
                <a:solidFill>
                  <a:srgbClr val="FF0000"/>
                </a:solidFill>
              </a:rPr>
              <a:t>Matt 24:15</a:t>
            </a:r>
          </a:p>
          <a:p>
            <a:pPr rtl="0">
              <a:spcBef>
                <a:spcPts val="0"/>
              </a:spcBef>
              <a:buNone/>
            </a:pPr>
            <a:r>
              <a:rPr lang="en" sz="2400" b="1">
                <a:solidFill>
                  <a:srgbClr val="FF0000"/>
                </a:solidFill>
              </a:rPr>
              <a:t>Luke 21:20</a:t>
            </a:r>
          </a:p>
          <a:p>
            <a:pPr rtl="0">
              <a:spcBef>
                <a:spcPts val="0"/>
              </a:spcBef>
              <a:buNone/>
            </a:pPr>
            <a:endParaRPr sz="1600"/>
          </a:p>
          <a:p>
            <a:pPr>
              <a:spcBef>
                <a:spcPts val="0"/>
              </a:spcBef>
              <a:buNone/>
            </a:pPr>
            <a:endParaRPr/>
          </a:p>
        </p:txBody>
      </p:sp>
      <p:sp>
        <p:nvSpPr>
          <p:cNvPr id="39" name="Shape 39"/>
          <p:cNvSpPr txBox="1"/>
          <p:nvPr/>
        </p:nvSpPr>
        <p:spPr>
          <a:xfrm>
            <a:off x="2380800" y="870250"/>
            <a:ext cx="5460899" cy="1951199"/>
          </a:xfrm>
          <a:prstGeom prst="rect">
            <a:avLst/>
          </a:prstGeom>
          <a:noFill/>
          <a:ln>
            <a:noFill/>
          </a:ln>
        </p:spPr>
        <p:txBody>
          <a:bodyPr lIns="91425" tIns="91425" rIns="91425" bIns="91425" anchor="t" anchorCtr="0">
            <a:noAutofit/>
          </a:bodyPr>
          <a:lstStyle/>
          <a:p>
            <a:pPr lvl="0">
              <a:spcBef>
                <a:spcPts val="0"/>
              </a:spcBef>
              <a:buNone/>
            </a:pPr>
            <a:r>
              <a:rPr lang="en" sz="1600"/>
              <a:t>For </a:t>
            </a:r>
            <a:r>
              <a:rPr lang="en" sz="1600" b="1">
                <a:solidFill>
                  <a:srgbClr val="FF0000"/>
                </a:solidFill>
              </a:rPr>
              <a:t>three years</a:t>
            </a:r>
            <a:r>
              <a:rPr lang="en" sz="1600"/>
              <a:t> the Lord of light and glory had gone in and out among his people. “He went about doing good,”... Though rewarded with evil for good, and hatred for his love, [Psalm 109:5.] he had steadfastly pursued his mission of mercy. GC 88 pg. </a:t>
            </a:r>
          </a:p>
        </p:txBody>
      </p:sp>
      <p:sp>
        <p:nvSpPr>
          <p:cNvPr id="40" name="Shape 40"/>
          <p:cNvSpPr txBox="1"/>
          <p:nvPr/>
        </p:nvSpPr>
        <p:spPr>
          <a:xfrm>
            <a:off x="2344200" y="2672175"/>
            <a:ext cx="5534099" cy="1335599"/>
          </a:xfrm>
          <a:prstGeom prst="rect">
            <a:avLst/>
          </a:prstGeom>
          <a:noFill/>
          <a:ln>
            <a:noFill/>
          </a:ln>
        </p:spPr>
        <p:txBody>
          <a:bodyPr lIns="91425" tIns="91425" rIns="91425" bIns="91425" anchor="t" anchorCtr="0">
            <a:noAutofit/>
          </a:bodyPr>
          <a:lstStyle/>
          <a:p>
            <a:pPr lvl="0">
              <a:spcBef>
                <a:spcPts val="0"/>
              </a:spcBef>
              <a:buNone/>
            </a:pPr>
            <a:r>
              <a:rPr lang="en" sz="1600"/>
              <a:t>For nearly </a:t>
            </a:r>
            <a:r>
              <a:rPr lang="en" sz="1600" b="1">
                <a:solidFill>
                  <a:srgbClr val="FF0000"/>
                </a:solidFill>
              </a:rPr>
              <a:t>forty years</a:t>
            </a:r>
            <a:r>
              <a:rPr lang="en" sz="1600"/>
              <a:t> after the doom of Jerusalem had been pronounced by Christ Himself, the Lord delayed His judgments upon the city and the nation. Wonderful was the long-suffering of God toward the rejectors of His gospel and the murderers of His Son. ...The long-suffering of God toward Jerusalem only confirmed the Jews in their stubborn impenitence. In their hatred and cruelty toward the disciples of Jesus they rejected the last offer of mercy.GC88 pg. 27</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28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 3"/>
          <p:cNvSpPr>
            <a:spLocks noGrp="1" noChangeArrowheads="1"/>
          </p:cNvSpPr>
          <p:nvPr>
            <p:ph type="title"/>
          </p:nvPr>
        </p:nvSpPr>
        <p:spPr>
          <a:xfrm>
            <a:off x="1486138" y="475"/>
            <a:ext cx="6171249" cy="780557"/>
          </a:xfrm>
          <a:prstGeom prst="rect">
            <a:avLst/>
          </a:prstGeom>
          <a:noFill/>
          <a:ln w="0" cap="flat" cmpd="sng">
            <a:noFill/>
            <a:prstDash/>
          </a:ln>
        </p:spPr>
        <p:txBody>
          <a:bodyPr wrap="square" lIns="68453" tIns="34227" rIns="68453" bIns="34227" anchor="ctr" anchorCtr="0"/>
          <a:lstStyle/>
          <a:p>
            <a:pPr algn="ctr" defTabSz="380289">
              <a:lnSpc>
                <a:spcPct val="104000"/>
              </a:lnSpc>
            </a:pPr>
            <a:r>
              <a:rPr lang="en-US" altLang="ko-KR" sz="3294" dirty="0">
                <a:solidFill>
                  <a:srgbClr val="000000"/>
                </a:solidFill>
                <a:latin typeface="+mj-lt"/>
              </a:rPr>
              <a:t>DESOLATION!</a:t>
            </a:r>
            <a:endParaRPr lang="ko-KR" altLang="en-US" sz="3294" dirty="0">
              <a:latin typeface="+mj-lt"/>
            </a:endParaRPr>
          </a:p>
        </p:txBody>
      </p:sp>
      <p:sp>
        <p:nvSpPr>
          <p:cNvPr id="10" name="Rect 3"/>
          <p:cNvSpPr>
            <a:spLocks noGrp="1" noChangeArrowheads="1"/>
          </p:cNvSpPr>
          <p:nvPr>
            <p:ph type="body" idx="1"/>
          </p:nvPr>
        </p:nvSpPr>
        <p:spPr>
          <a:xfrm>
            <a:off x="595663" y="626724"/>
            <a:ext cx="7952198" cy="4325420"/>
          </a:xfrm>
          <a:prstGeom prst="rect">
            <a:avLst/>
          </a:prstGeom>
          <a:noFill/>
          <a:ln w="0" cap="flat" cmpd="sng">
            <a:noFill/>
            <a:prstDash/>
          </a:ln>
        </p:spPr>
        <p:txBody>
          <a:bodyPr wrap="square" lIns="68453" tIns="34227" rIns="68453" bIns="34227" anchor="t" anchorCtr="0"/>
          <a:lstStyle/>
          <a:p>
            <a:pPr defTabSz="380289">
              <a:lnSpc>
                <a:spcPct val="106000"/>
              </a:lnSpc>
              <a:spcBef>
                <a:spcPts val="0"/>
              </a:spcBef>
            </a:pPr>
            <a:r>
              <a:rPr lang="en-US" altLang="ko-KR" sz="2000" b="1" dirty="0">
                <a:solidFill>
                  <a:srgbClr val="4A86E8"/>
                </a:solidFill>
              </a:rPr>
              <a:t>Daniel 12:11  And </a:t>
            </a:r>
            <a:r>
              <a:rPr lang="en-US" altLang="ko-KR" sz="2000" b="1" dirty="0">
                <a:solidFill>
                  <a:srgbClr val="FF0000"/>
                </a:solidFill>
              </a:rPr>
              <a:t>from the time that the daily shall be taken away</a:t>
            </a:r>
            <a:r>
              <a:rPr lang="en-US" altLang="ko-KR" sz="2000" b="1" dirty="0">
                <a:solidFill>
                  <a:srgbClr val="4A86E8"/>
                </a:solidFill>
              </a:rPr>
              <a:t>, and </a:t>
            </a:r>
            <a:r>
              <a:rPr lang="en-US" altLang="ko-KR" sz="2000" b="1" dirty="0">
                <a:solidFill>
                  <a:srgbClr val="FF0000"/>
                </a:solidFill>
              </a:rPr>
              <a:t>the abomination that maketh desolate set up</a:t>
            </a:r>
            <a:r>
              <a:rPr lang="en-US" altLang="ko-KR" sz="2000" b="1" dirty="0">
                <a:solidFill>
                  <a:srgbClr val="4A86E8"/>
                </a:solidFill>
              </a:rPr>
              <a:t>, there shall be a thousand two hundred and ninety days. </a:t>
            </a:r>
            <a:endParaRPr lang="ko-KR" altLang="en-US" sz="2000" b="1" dirty="0">
              <a:solidFill>
                <a:srgbClr val="4A86E8"/>
              </a:solidFill>
            </a:endParaRPr>
          </a:p>
          <a:p>
            <a:pPr defTabSz="380289">
              <a:lnSpc>
                <a:spcPct val="106000"/>
              </a:lnSpc>
              <a:spcBef>
                <a:spcPts val="0"/>
              </a:spcBef>
            </a:pPr>
            <a:endParaRPr lang="ko-KR" altLang="en-US" sz="2000" b="1" dirty="0">
              <a:solidFill>
                <a:srgbClr val="4A86E8"/>
              </a:solidFill>
            </a:endParaRPr>
          </a:p>
          <a:p>
            <a:pPr defTabSz="380289">
              <a:lnSpc>
                <a:spcPct val="106000"/>
              </a:lnSpc>
              <a:spcBef>
                <a:spcPts val="0"/>
              </a:spcBef>
            </a:pPr>
            <a:r>
              <a:rPr lang="en-US" altLang="ko-KR" sz="2000" b="1" dirty="0">
                <a:solidFill>
                  <a:srgbClr val="4A86E8"/>
                </a:solidFill>
              </a:rPr>
              <a:t>The </a:t>
            </a:r>
            <a:r>
              <a:rPr lang="en-US" altLang="ko-KR" sz="2000" b="1" dirty="0">
                <a:solidFill>
                  <a:srgbClr val="FF0000"/>
                </a:solidFill>
              </a:rPr>
              <a:t>daily (sabbath) is taken away initially by the USA when Sunday is legislated as the official day of worship</a:t>
            </a:r>
            <a:r>
              <a:rPr lang="en-US" altLang="ko-KR" sz="2000" b="1" dirty="0">
                <a:solidFill>
                  <a:srgbClr val="4A86E8"/>
                </a:solidFill>
              </a:rPr>
              <a:t>. The third angels message swells to a loud cry at this time. This is when the literal 1260 day period begins. At the end of the 1260 days Satan (beast from the bottomless pit) makes war against God's people and is the prime mover in ordaining the death decree for sabbath keepers. The </a:t>
            </a:r>
            <a:r>
              <a:rPr lang="en-US" altLang="ko-KR" sz="2000" b="1" dirty="0">
                <a:solidFill>
                  <a:srgbClr val="FF0000"/>
                </a:solidFill>
              </a:rPr>
              <a:t>death decree is 'set up' through legislative process over a period of thirty days </a:t>
            </a:r>
            <a:r>
              <a:rPr lang="en-US" altLang="ko-KR" sz="2000" b="1" dirty="0">
                <a:solidFill>
                  <a:srgbClr val="4A86E8"/>
                </a:solidFill>
              </a:rPr>
              <a:t>and finally comes into law universally by the time 1290 days have lapsed. </a:t>
            </a:r>
            <a:endParaRPr lang="ko-KR" altLang="en-US" sz="2000" b="1" dirty="0">
              <a:solidFill>
                <a:srgbClr val="4A86E8"/>
              </a:solidFill>
            </a:endParaRPr>
          </a:p>
          <a:p>
            <a:pPr defTabSz="380289">
              <a:lnSpc>
                <a:spcPct val="106000"/>
              </a:lnSpc>
              <a:spcBef>
                <a:spcPts val="0"/>
              </a:spcBef>
            </a:pPr>
            <a:endParaRPr lang="ko-KR" altLang="en-US" sz="1647" dirty="0">
              <a:latin typeface="Arial" charset="0"/>
            </a:endParaRPr>
          </a:p>
          <a:p>
            <a:pPr defTabSz="380289">
              <a:lnSpc>
                <a:spcPct val="106000"/>
              </a:lnSpc>
              <a:spcBef>
                <a:spcPts val="0"/>
              </a:spcBef>
            </a:pPr>
            <a:endParaRPr lang="ko-KR" altLang="en-US" sz="1647" dirty="0">
              <a:latin typeface="Arial" charset="0"/>
            </a:endParaRPr>
          </a:p>
          <a:p>
            <a:pPr defTabSz="380289">
              <a:lnSpc>
                <a:spcPct val="106000"/>
              </a:lnSpc>
              <a:spcBef>
                <a:spcPts val="0"/>
              </a:spcBef>
            </a:pPr>
            <a:endParaRPr lang="ko-KR" altLang="en-US" sz="1647" dirty="0">
              <a:latin typeface="Arial" charset="0"/>
            </a:endParaRPr>
          </a:p>
          <a:p>
            <a:pPr defTabSz="380289">
              <a:lnSpc>
                <a:spcPct val="106000"/>
              </a:lnSpc>
              <a:spcBef>
                <a:spcPts val="0"/>
              </a:spcBef>
            </a:pPr>
            <a:endParaRPr lang="ko-KR" altLang="en-US" sz="1647" dirty="0">
              <a:latin typeface="Arial" charset="0"/>
            </a:endParaRPr>
          </a:p>
          <a:p>
            <a:pPr defTabSz="380289">
              <a:lnSpc>
                <a:spcPct val="106000"/>
              </a:lnSpc>
              <a:spcBef>
                <a:spcPts val="0"/>
              </a:spcBef>
            </a:pPr>
            <a:endParaRPr lang="ko-KR" altLang="en-US" sz="1647" dirty="0">
              <a:latin typeface="Arial" charset="0"/>
            </a:endParaRPr>
          </a:p>
        </p:txBody>
      </p:sp>
    </p:spTree>
    <p:extLst>
      <p:ext uri="{BB962C8B-B14F-4D97-AF65-F5344CB8AC3E}">
        <p14:creationId xmlns:p14="http://schemas.microsoft.com/office/powerpoint/2010/main" val="2249640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965772" y="205359"/>
            <a:ext cx="7489860" cy="873427"/>
          </a:xfrm>
          <a:prstGeom prst="rect">
            <a:avLst/>
          </a:prstGeom>
          <a:noFill/>
          <a:ln w="0" cap="flat" cmpd="sng">
            <a:noFill/>
            <a:prstDash/>
          </a:ln>
        </p:spPr>
        <p:txBody>
          <a:bodyPr wrap="square" lIns="68453" tIns="34227" rIns="68453" bIns="34227" anchor="ctr" anchorCtr="0"/>
          <a:lstStyle/>
          <a:p>
            <a:pPr algn="ctr" defTabSz="380289">
              <a:lnSpc>
                <a:spcPct val="104000"/>
              </a:lnSpc>
            </a:pPr>
            <a:r>
              <a:rPr lang="en-US" altLang="ko-KR" sz="3294" dirty="0">
                <a:solidFill>
                  <a:srgbClr val="000000"/>
                </a:solidFill>
                <a:latin typeface="+mj-lt"/>
              </a:rPr>
              <a:t>Flee to the mountains!(Matt 24:16)</a:t>
            </a:r>
            <a:endParaRPr lang="ko-KR" altLang="en-US" sz="3294" dirty="0">
              <a:latin typeface="+mj-lt"/>
            </a:endParaRPr>
          </a:p>
        </p:txBody>
      </p:sp>
      <p:sp>
        <p:nvSpPr>
          <p:cNvPr id="2" name="Rect 3"/>
          <p:cNvSpPr>
            <a:spLocks noGrp="1" noChangeArrowheads="1"/>
          </p:cNvSpPr>
          <p:nvPr>
            <p:ph type="body"/>
          </p:nvPr>
        </p:nvSpPr>
        <p:spPr>
          <a:xfrm>
            <a:off x="534256" y="945221"/>
            <a:ext cx="8188504" cy="3965825"/>
          </a:xfrm>
          <a:prstGeom prst="rect">
            <a:avLst/>
          </a:prstGeom>
          <a:noFill/>
          <a:ln w="0" cap="flat" cmpd="sng">
            <a:noFill/>
            <a:prstDash/>
          </a:ln>
        </p:spPr>
        <p:txBody>
          <a:bodyPr wrap="square" lIns="68453" tIns="34227" rIns="68453" bIns="34227" anchor="t" anchorCtr="0"/>
          <a:lstStyle/>
          <a:p>
            <a:pPr defTabSz="380289">
              <a:lnSpc>
                <a:spcPct val="104000"/>
              </a:lnSpc>
            </a:pPr>
            <a:r>
              <a:rPr lang="en-US" altLang="ko-KR" sz="2000" dirty="0">
                <a:solidFill>
                  <a:srgbClr val="4A86E8"/>
                </a:solidFill>
              </a:rPr>
              <a:t>WHEN SATAN COMES AS CHRIST AND STANDS IN THE MIDST OF THE SEAS, THAT IS THE SIGN TO FLEE TO THE MOUNTAINS. THERE IS NOTHING MORE THAT GOD'S PEOPLE CAN DO FOR HUMANITY. PROBATION IS ABOUT TO CLOSE. THE PLAGUES WILL BE POURED OUT.</a:t>
            </a:r>
            <a:endParaRPr lang="ko-KR" altLang="en-US" sz="2000" dirty="0">
              <a:solidFill>
                <a:srgbClr val="4A86E8"/>
              </a:solidFill>
            </a:endParaRPr>
          </a:p>
          <a:p>
            <a:pPr defTabSz="380289">
              <a:lnSpc>
                <a:spcPct val="104000"/>
              </a:lnSpc>
            </a:pPr>
            <a:r>
              <a:rPr lang="en-US" altLang="ko-KR" sz="2000" dirty="0">
                <a:solidFill>
                  <a:srgbClr val="4A86E8"/>
                </a:solidFill>
              </a:rPr>
              <a:t> </a:t>
            </a:r>
            <a:endParaRPr lang="ko-KR" altLang="en-US" sz="2000" dirty="0">
              <a:solidFill>
                <a:srgbClr val="4A86E8"/>
              </a:solidFill>
            </a:endParaRPr>
          </a:p>
          <a:p>
            <a:pPr defTabSz="380289">
              <a:lnSpc>
                <a:spcPct val="104000"/>
              </a:lnSpc>
            </a:pPr>
            <a:r>
              <a:rPr lang="en-US" altLang="ko-KR" sz="2000" dirty="0">
                <a:solidFill>
                  <a:srgbClr val="4A86E8"/>
                </a:solidFill>
              </a:rPr>
              <a:t>Psalms 91:13  Thou shalt tread upon the lion and adder: the young lion and the dragon shalt thou trample under feet.</a:t>
            </a:r>
            <a:endParaRPr lang="ko-KR" altLang="en-US" sz="2000" dirty="0">
              <a:solidFill>
                <a:srgbClr val="4A86E8"/>
              </a:solidFill>
            </a:endParaRPr>
          </a:p>
          <a:p>
            <a:pPr defTabSz="380289">
              <a:lnSpc>
                <a:spcPct val="104000"/>
              </a:lnSpc>
            </a:pPr>
            <a:r>
              <a:rPr lang="en-US" altLang="ko-KR" sz="2000" dirty="0">
                <a:solidFill>
                  <a:srgbClr val="4A86E8"/>
                </a:solidFill>
              </a:rPr>
              <a:t>14  Because he hath set his love upon me, therefore will I deliver him: I will set him on high, because he hath known my name.</a:t>
            </a:r>
            <a:endParaRPr lang="ko-KR" altLang="en-US" sz="2000" dirty="0">
              <a:solidFill>
                <a:srgbClr val="4A86E8"/>
              </a:solidFill>
            </a:endParaRPr>
          </a:p>
          <a:p>
            <a:pPr defTabSz="380289">
              <a:lnSpc>
                <a:spcPct val="104000"/>
              </a:lnSpc>
            </a:pPr>
            <a:r>
              <a:rPr lang="en-US" altLang="ko-KR" sz="2000" dirty="0">
                <a:solidFill>
                  <a:srgbClr val="4A86E8"/>
                </a:solidFill>
              </a:rPr>
              <a:t>15  He shall call upon me, and I will answer him: I will be with him in trouble; I will deliver him, and honour him.</a:t>
            </a:r>
            <a:endParaRPr lang="ko-KR" altLang="en-US" sz="2000" dirty="0">
              <a:solidFill>
                <a:srgbClr val="4A86E8"/>
              </a:solidFill>
            </a:endParaRPr>
          </a:p>
        </p:txBody>
      </p:sp>
    </p:spTree>
    <p:extLst>
      <p:ext uri="{BB962C8B-B14F-4D97-AF65-F5344CB8AC3E}">
        <p14:creationId xmlns:p14="http://schemas.microsoft.com/office/powerpoint/2010/main" val="285814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12853"/>
            <a:ext cx="8229600" cy="857400"/>
          </a:xfrm>
          <a:prstGeom prst="rect">
            <a:avLst/>
          </a:prstGeom>
        </p:spPr>
        <p:txBody>
          <a:bodyPr lIns="91425" tIns="91425" rIns="91425" bIns="91425" anchor="b" anchorCtr="0">
            <a:noAutofit/>
          </a:bodyPr>
          <a:lstStyle/>
          <a:p>
            <a:pPr lvl="0" algn="ctr" rtl="0">
              <a:spcBef>
                <a:spcPts val="0"/>
              </a:spcBef>
              <a:buNone/>
            </a:pPr>
            <a:r>
              <a:rPr lang="en"/>
              <a:t>SURROUNDED BY ARMIES</a:t>
            </a:r>
          </a:p>
        </p:txBody>
      </p:sp>
      <p:sp>
        <p:nvSpPr>
          <p:cNvPr id="46" name="Shape 46"/>
          <p:cNvSpPr txBox="1"/>
          <p:nvPr/>
        </p:nvSpPr>
        <p:spPr>
          <a:xfrm>
            <a:off x="149725" y="1063375"/>
            <a:ext cx="2011200" cy="2180699"/>
          </a:xfrm>
          <a:prstGeom prst="rect">
            <a:avLst/>
          </a:prstGeom>
          <a:noFill/>
          <a:ln>
            <a:noFill/>
          </a:ln>
        </p:spPr>
        <p:txBody>
          <a:bodyPr lIns="91425" tIns="91425" rIns="91425" bIns="91425" anchor="t" anchorCtr="0">
            <a:noAutofit/>
          </a:bodyPr>
          <a:lstStyle/>
          <a:p>
            <a:pPr rtl="0">
              <a:spcBef>
                <a:spcPts val="0"/>
              </a:spcBef>
              <a:buNone/>
            </a:pPr>
            <a:r>
              <a:rPr lang="en" sz="3000" b="1">
                <a:solidFill>
                  <a:srgbClr val="FF0000"/>
                </a:solidFill>
              </a:rPr>
              <a:t>The </a:t>
            </a:r>
          </a:p>
          <a:p>
            <a:pPr rtl="0">
              <a:spcBef>
                <a:spcPts val="0"/>
              </a:spcBef>
              <a:buNone/>
            </a:pPr>
            <a:r>
              <a:rPr lang="en" sz="3000" b="1">
                <a:solidFill>
                  <a:srgbClr val="FF0000"/>
                </a:solidFill>
              </a:rPr>
              <a:t>Warning </a:t>
            </a:r>
          </a:p>
          <a:p>
            <a:pPr lvl="0" rtl="0">
              <a:spcBef>
                <a:spcPts val="0"/>
              </a:spcBef>
              <a:buNone/>
            </a:pPr>
            <a:r>
              <a:rPr lang="en" sz="3000" b="1">
                <a:solidFill>
                  <a:srgbClr val="FF0000"/>
                </a:solidFill>
              </a:rPr>
              <a:t>Sign</a:t>
            </a:r>
          </a:p>
          <a:p>
            <a:pPr lvl="0" rtl="0">
              <a:spcBef>
                <a:spcPts val="0"/>
              </a:spcBef>
              <a:buNone/>
            </a:pPr>
            <a:endParaRPr sz="1600"/>
          </a:p>
          <a:p>
            <a:pPr lvl="0" rtl="0">
              <a:spcBef>
                <a:spcPts val="0"/>
              </a:spcBef>
              <a:buNone/>
            </a:pPr>
            <a:endParaRPr/>
          </a:p>
        </p:txBody>
      </p:sp>
      <p:sp>
        <p:nvSpPr>
          <p:cNvPr id="47" name="Shape 47"/>
          <p:cNvSpPr txBox="1"/>
          <p:nvPr/>
        </p:nvSpPr>
        <p:spPr>
          <a:xfrm>
            <a:off x="2380800" y="723350"/>
            <a:ext cx="5225699" cy="1951199"/>
          </a:xfrm>
          <a:prstGeom prst="rect">
            <a:avLst/>
          </a:prstGeom>
          <a:noFill/>
          <a:ln>
            <a:noFill/>
          </a:ln>
        </p:spPr>
        <p:txBody>
          <a:bodyPr lIns="91425" tIns="91425" rIns="91425" bIns="91425" anchor="t" anchorCtr="0">
            <a:noAutofit/>
          </a:bodyPr>
          <a:lstStyle/>
          <a:p>
            <a:pPr lvl="0" rtl="0">
              <a:spcBef>
                <a:spcPts val="0"/>
              </a:spcBef>
              <a:buNone/>
            </a:pPr>
            <a:r>
              <a:rPr lang="en" sz="1800">
                <a:solidFill>
                  <a:srgbClr val="008080"/>
                </a:solidFill>
              </a:rPr>
              <a:t>Luke 21:20</a:t>
            </a:r>
            <a:r>
              <a:rPr lang="en" sz="1800">
                <a:solidFill>
                  <a:schemeClr val="dk1"/>
                </a:solidFill>
              </a:rPr>
              <a:t> </a:t>
            </a:r>
            <a:r>
              <a:rPr lang="en" sz="1800">
                <a:solidFill>
                  <a:srgbClr val="FF0000"/>
                </a:solidFill>
              </a:rPr>
              <a:t>And when ye shall see Jerusalem compassed with armies, then know that the desolation thereof is nigh.</a:t>
            </a:r>
          </a:p>
          <a:p>
            <a:pPr lvl="0" rtl="0">
              <a:spcBef>
                <a:spcPts val="0"/>
              </a:spcBef>
              <a:buNone/>
            </a:pPr>
            <a:r>
              <a:rPr lang="en" sz="1800">
                <a:solidFill>
                  <a:srgbClr val="008080"/>
                </a:solidFill>
              </a:rPr>
              <a:t>Matthew 24:15</a:t>
            </a:r>
            <a:r>
              <a:rPr lang="en" sz="1800">
                <a:solidFill>
                  <a:schemeClr val="dk1"/>
                </a:solidFill>
              </a:rPr>
              <a:t> </a:t>
            </a:r>
            <a:r>
              <a:rPr lang="en" sz="1800">
                <a:solidFill>
                  <a:srgbClr val="FF0000"/>
                </a:solidFill>
              </a:rPr>
              <a:t>When ye therefore shall see the abomination of desolation, spoken of by Daniel the prophet, stand in the holy place, (whoso readeth, let him understand:)</a:t>
            </a:r>
          </a:p>
          <a:p>
            <a:pPr lvl="0" rtl="0">
              <a:spcBef>
                <a:spcPts val="0"/>
              </a:spcBef>
              <a:buNone/>
            </a:pPr>
            <a:endParaRPr sz="1600"/>
          </a:p>
        </p:txBody>
      </p:sp>
      <p:sp>
        <p:nvSpPr>
          <p:cNvPr id="48" name="Shape 48"/>
          <p:cNvSpPr txBox="1"/>
          <p:nvPr/>
        </p:nvSpPr>
        <p:spPr>
          <a:xfrm>
            <a:off x="2380800" y="2765925"/>
            <a:ext cx="5534099" cy="1335599"/>
          </a:xfrm>
          <a:prstGeom prst="rect">
            <a:avLst/>
          </a:prstGeom>
          <a:noFill/>
          <a:ln>
            <a:noFill/>
          </a:ln>
        </p:spPr>
        <p:txBody>
          <a:bodyPr lIns="91425" tIns="91425" rIns="91425" bIns="91425" anchor="t" anchorCtr="0">
            <a:noAutofit/>
          </a:bodyPr>
          <a:lstStyle/>
          <a:p>
            <a:pPr lvl="0" rtl="0">
              <a:spcBef>
                <a:spcPts val="0"/>
              </a:spcBef>
              <a:buNone/>
            </a:pPr>
            <a:r>
              <a:rPr lang="en" sz="1600"/>
              <a:t>When the idolatrous standards of the Romans should be set up in the holy ground, which extended some furlongs outside the city walls, then the followers of Christ were to find safety in flight. When the warning sign should be seen, those who would escape must make no delay. Throughout the land of Judea, as well as in Jerusalem itself, the signal for flight must be immediately obeyed…..They must not hesitate a moment, lest they be involved in the general destruction.  {GC 25.4}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12849"/>
            <a:ext cx="8265000" cy="580499"/>
          </a:xfrm>
          <a:prstGeom prst="rect">
            <a:avLst/>
          </a:prstGeom>
        </p:spPr>
        <p:txBody>
          <a:bodyPr lIns="91425" tIns="91425" rIns="91425" bIns="91425" anchor="b" anchorCtr="0">
            <a:noAutofit/>
          </a:bodyPr>
          <a:lstStyle/>
          <a:p>
            <a:pPr lvl="0" algn="ctr" rtl="0">
              <a:spcBef>
                <a:spcPts val="0"/>
              </a:spcBef>
              <a:buNone/>
            </a:pPr>
            <a:r>
              <a:rPr lang="en" sz="3000"/>
              <a:t>CESTIUS - SURROUNDS JERUSALEM</a:t>
            </a:r>
          </a:p>
        </p:txBody>
      </p:sp>
      <p:sp>
        <p:nvSpPr>
          <p:cNvPr id="54" name="Shape 54"/>
          <p:cNvSpPr txBox="1"/>
          <p:nvPr/>
        </p:nvSpPr>
        <p:spPr>
          <a:xfrm>
            <a:off x="384700" y="2935800"/>
            <a:ext cx="1160700" cy="857400"/>
          </a:xfrm>
          <a:prstGeom prst="rect">
            <a:avLst/>
          </a:prstGeom>
          <a:noFill/>
          <a:ln>
            <a:noFill/>
          </a:ln>
        </p:spPr>
        <p:txBody>
          <a:bodyPr lIns="91425" tIns="91425" rIns="91425" bIns="91425" anchor="t" anchorCtr="0">
            <a:noAutofit/>
          </a:bodyPr>
          <a:lstStyle/>
          <a:p>
            <a:pPr lvl="0" rtl="0">
              <a:spcBef>
                <a:spcPts val="0"/>
              </a:spcBef>
              <a:buNone/>
            </a:pPr>
            <a:r>
              <a:rPr lang="en" sz="3600" b="1">
                <a:solidFill>
                  <a:srgbClr val="0000FF"/>
                </a:solidFill>
              </a:rPr>
              <a:t>66 AD</a:t>
            </a:r>
          </a:p>
          <a:p>
            <a:pPr lvl="0" rtl="0">
              <a:spcBef>
                <a:spcPts val="0"/>
              </a:spcBef>
              <a:buNone/>
            </a:pPr>
            <a:endParaRPr sz="1800"/>
          </a:p>
        </p:txBody>
      </p:sp>
      <p:sp>
        <p:nvSpPr>
          <p:cNvPr id="55" name="Shape 55"/>
          <p:cNvSpPr txBox="1"/>
          <p:nvPr/>
        </p:nvSpPr>
        <p:spPr>
          <a:xfrm>
            <a:off x="149725" y="1063375"/>
            <a:ext cx="2011200" cy="2180699"/>
          </a:xfrm>
          <a:prstGeom prst="rect">
            <a:avLst/>
          </a:prstGeom>
          <a:noFill/>
          <a:ln>
            <a:noFill/>
          </a:ln>
        </p:spPr>
        <p:txBody>
          <a:bodyPr lIns="91425" tIns="91425" rIns="91425" bIns="91425" anchor="t" anchorCtr="0">
            <a:noAutofit/>
          </a:bodyPr>
          <a:lstStyle/>
          <a:p>
            <a:pPr lvl="0" rtl="0">
              <a:spcBef>
                <a:spcPts val="0"/>
              </a:spcBef>
              <a:buNone/>
            </a:pPr>
            <a:r>
              <a:rPr lang="en" sz="3000" b="1">
                <a:solidFill>
                  <a:srgbClr val="FF0000"/>
                </a:solidFill>
              </a:rPr>
              <a:t>SIEGE</a:t>
            </a:r>
          </a:p>
          <a:p>
            <a:pPr lvl="0" rtl="0">
              <a:spcBef>
                <a:spcPts val="0"/>
              </a:spcBef>
              <a:buNone/>
            </a:pPr>
            <a:r>
              <a:rPr lang="en" sz="3000" b="1">
                <a:solidFill>
                  <a:srgbClr val="FF0000"/>
                </a:solidFill>
              </a:rPr>
              <a:t>NUMBER</a:t>
            </a:r>
          </a:p>
          <a:p>
            <a:pPr lvl="0" rtl="0">
              <a:spcBef>
                <a:spcPts val="0"/>
              </a:spcBef>
              <a:buNone/>
            </a:pPr>
            <a:r>
              <a:rPr lang="en" sz="3000" b="1">
                <a:solidFill>
                  <a:srgbClr val="FF0000"/>
                </a:solidFill>
              </a:rPr>
              <a:t>ONE</a:t>
            </a:r>
          </a:p>
          <a:p>
            <a:pPr lvl="0" rtl="0">
              <a:spcBef>
                <a:spcPts val="0"/>
              </a:spcBef>
              <a:buNone/>
            </a:pPr>
            <a:endParaRPr sz="1600"/>
          </a:p>
          <a:p>
            <a:pPr lvl="0" rtl="0">
              <a:spcBef>
                <a:spcPts val="0"/>
              </a:spcBef>
              <a:buNone/>
            </a:pPr>
            <a:endParaRPr/>
          </a:p>
        </p:txBody>
      </p:sp>
      <p:sp>
        <p:nvSpPr>
          <p:cNvPr id="56" name="Shape 56"/>
          <p:cNvSpPr txBox="1"/>
          <p:nvPr/>
        </p:nvSpPr>
        <p:spPr>
          <a:xfrm>
            <a:off x="2160925" y="593350"/>
            <a:ext cx="6561299" cy="4059899"/>
          </a:xfrm>
          <a:prstGeom prst="rect">
            <a:avLst/>
          </a:prstGeom>
          <a:noFill/>
          <a:ln>
            <a:noFill/>
          </a:ln>
        </p:spPr>
        <p:txBody>
          <a:bodyPr lIns="91425" tIns="91425" rIns="91425" bIns="91425" anchor="t" anchorCtr="0">
            <a:noAutofit/>
          </a:bodyPr>
          <a:lstStyle/>
          <a:p>
            <a:pPr lvl="0" rtl="0">
              <a:spcBef>
                <a:spcPts val="0"/>
              </a:spcBef>
              <a:buNone/>
            </a:pPr>
            <a:r>
              <a:rPr lang="en" sz="1600"/>
              <a:t>After the Romans under Cestius had surrounded the city, they unexpectedly abandoned the siege when everything seemed favorable for an immediate attack. The besieged, despairing of successful resistance, were on the point of surrender, when the Roman general withdrew his forces without the least apparent reason. But God's merciful providence was directing events for the good of His own people. The promised sign had been given to the waiting Christians, and now an opportunity was offered for all who would, to obey the Saviour's warning. Events were so overruled that neither Jews nor Romans should hinder the flight of the Christians. Upon the retreat of Cestius, the Jews, sallying from Jerusalem, pursued after his retiring army; ...At this time the country also had been cleared of enemies who might have endeavored to intercept them. At the time of the siege, the Jews were assembled at Jerusalem to keep the Feast of Tabernacles, and thus the Christians throughout the land were able to make their escape unmolested.  {GC 30.2}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12849"/>
            <a:ext cx="8265000" cy="580499"/>
          </a:xfrm>
          <a:prstGeom prst="rect">
            <a:avLst/>
          </a:prstGeom>
        </p:spPr>
        <p:txBody>
          <a:bodyPr lIns="91425" tIns="91425" rIns="91425" bIns="91425" anchor="b" anchorCtr="0">
            <a:noAutofit/>
          </a:bodyPr>
          <a:lstStyle/>
          <a:p>
            <a:pPr lvl="0" algn="ctr" rtl="0">
              <a:spcBef>
                <a:spcPts val="0"/>
              </a:spcBef>
              <a:buNone/>
            </a:pPr>
            <a:r>
              <a:rPr lang="en" sz="3000"/>
              <a:t>FEAST OF TABERNACLES - 66 AD</a:t>
            </a:r>
          </a:p>
        </p:txBody>
      </p:sp>
      <p:sp>
        <p:nvSpPr>
          <p:cNvPr id="62" name="Shape 62"/>
          <p:cNvSpPr txBox="1"/>
          <p:nvPr/>
        </p:nvSpPr>
        <p:spPr>
          <a:xfrm>
            <a:off x="267225" y="507825"/>
            <a:ext cx="8583600" cy="4262699"/>
          </a:xfrm>
          <a:prstGeom prst="rect">
            <a:avLst/>
          </a:prstGeom>
          <a:noFill/>
          <a:ln>
            <a:noFill/>
          </a:ln>
        </p:spPr>
        <p:txBody>
          <a:bodyPr lIns="91425" tIns="91425" rIns="91425" bIns="91425" anchor="t" anchorCtr="0">
            <a:noAutofit/>
          </a:bodyPr>
          <a:lstStyle/>
          <a:p>
            <a:pPr lvl="0" rtl="0">
              <a:spcBef>
                <a:spcPts val="0"/>
              </a:spcBef>
              <a:buNone/>
            </a:pPr>
            <a:r>
              <a:rPr lang="en" sz="1600" b="1">
                <a:solidFill>
                  <a:srgbClr val="FF0000"/>
                </a:solidFill>
              </a:rPr>
              <a:t>At the time of the siege, the Jews were assembled at Jerusalem to keep the Feast of Tabernacles, </a:t>
            </a:r>
            <a:r>
              <a:rPr lang="en" sz="1600"/>
              <a:t>and thus the Christians throughout the land were able to make their escape unmolested.  {GC 30.2}  </a:t>
            </a:r>
          </a:p>
          <a:p>
            <a:pPr lvl="0" rtl="0">
              <a:spcBef>
                <a:spcPts val="0"/>
              </a:spcBef>
              <a:buNone/>
            </a:pPr>
            <a:endParaRPr sz="1600"/>
          </a:p>
          <a:p>
            <a:pPr lvl="0" rtl="0">
              <a:spcBef>
                <a:spcPts val="0"/>
              </a:spcBef>
              <a:buNone/>
            </a:pPr>
            <a:r>
              <a:rPr lang="en" sz="1600" b="1">
                <a:solidFill>
                  <a:srgbClr val="4A86E8"/>
                </a:solidFill>
              </a:rPr>
              <a:t>Sukkot  (Feast of Tabernacles): Tishri (Hebrew month) 15-22</a:t>
            </a:r>
          </a:p>
          <a:p>
            <a:pPr lvl="0" rtl="0">
              <a:spcBef>
                <a:spcPts val="0"/>
              </a:spcBef>
              <a:buNone/>
            </a:pPr>
            <a:r>
              <a:rPr lang="en" sz="1600" b="1">
                <a:solidFill>
                  <a:srgbClr val="4A86E8"/>
                </a:solidFill>
              </a:rPr>
              <a:t>[At Gabaon: Tishri 20; November 7]</a:t>
            </a:r>
          </a:p>
          <a:p>
            <a:pPr lvl="0" rtl="0">
              <a:spcBef>
                <a:spcPts val="0"/>
              </a:spcBef>
              <a:buNone/>
            </a:pPr>
            <a:r>
              <a:rPr lang="en" sz="1600"/>
              <a:t>Marching on to </a:t>
            </a:r>
            <a:r>
              <a:rPr lang="en" sz="1600" b="1"/>
              <a:t>Lydda</a:t>
            </a:r>
            <a:r>
              <a:rPr lang="en" sz="1600"/>
              <a:t>, the city is found deserted, almost everyone having left for Jerusalem for the festival of Sukkot. The Romans march on towards Jerusalem, through the pass at </a:t>
            </a:r>
            <a:r>
              <a:rPr lang="en" sz="1600" b="1"/>
              <a:t>Beth-Horon</a:t>
            </a:r>
            <a:r>
              <a:rPr lang="en" sz="1600"/>
              <a:t>, pitching camp at </a:t>
            </a:r>
            <a:r>
              <a:rPr lang="en" sz="1600" b="1"/>
              <a:t>Gabaon (Biblical Gibeon)</a:t>
            </a:r>
            <a:r>
              <a:rPr lang="en" sz="1600"/>
              <a:t>. [2.19.1] </a:t>
            </a:r>
            <a:r>
              <a:rPr lang="en" sz="1600" u="sng">
                <a:solidFill>
                  <a:schemeClr val="hlink"/>
                </a:solidFill>
                <a:hlinkClick r:id="rId3"/>
              </a:rPr>
              <a:t>http://josephus.org/warChronology2.htm</a:t>
            </a:r>
          </a:p>
          <a:p>
            <a:pPr lvl="0" rtl="0">
              <a:spcBef>
                <a:spcPts val="0"/>
              </a:spcBef>
              <a:buNone/>
            </a:pPr>
            <a:endParaRPr sz="1600"/>
          </a:p>
          <a:p>
            <a:pPr lvl="0" rtl="0">
              <a:spcBef>
                <a:spcPts val="0"/>
              </a:spcBef>
              <a:buNone/>
            </a:pPr>
            <a:r>
              <a:rPr lang="en" sz="1600"/>
              <a:t>If according to the above source the </a:t>
            </a:r>
            <a:r>
              <a:rPr lang="en" sz="1600" b="1">
                <a:solidFill>
                  <a:srgbClr val="0000FF"/>
                </a:solidFill>
              </a:rPr>
              <a:t>20th of Tishri  equates to November 7 </a:t>
            </a:r>
            <a:r>
              <a:rPr lang="en" sz="1600"/>
              <a:t>then the </a:t>
            </a:r>
            <a:r>
              <a:rPr lang="en" sz="1600" b="1">
                <a:solidFill>
                  <a:srgbClr val="FF0000"/>
                </a:solidFill>
              </a:rPr>
              <a:t>15th of Tishri would equate to November 2nd</a:t>
            </a:r>
            <a:r>
              <a:rPr lang="en" sz="1600"/>
              <a:t> </a:t>
            </a:r>
            <a:r>
              <a:rPr lang="en" sz="1600" b="1">
                <a:solidFill>
                  <a:srgbClr val="FF0000"/>
                </a:solidFill>
              </a:rPr>
              <a:t>66AD </a:t>
            </a:r>
            <a:r>
              <a:rPr lang="en" sz="1600"/>
              <a:t>as the </a:t>
            </a:r>
            <a:r>
              <a:rPr lang="en" sz="1600" b="1">
                <a:solidFill>
                  <a:srgbClr val="0000FF"/>
                </a:solidFill>
              </a:rPr>
              <a:t>starting date of the  Feast of Tabernacles</a:t>
            </a:r>
            <a:r>
              <a:rPr lang="en" sz="1600"/>
              <a:t> that year. According to Ellen white the Jews were assembled at Jerusalem to keep the Feast of Tabernacles and that is why the countryside was empty and made it easy for the Christians to escape unhindered.</a:t>
            </a:r>
          </a:p>
          <a:p>
            <a:pPr lvl="0" rtl="0">
              <a:spcBef>
                <a:spcPts val="0"/>
              </a:spcBef>
              <a:buNone/>
            </a:pPr>
            <a:r>
              <a:rPr lang="en" sz="1600"/>
              <a:t> </a:t>
            </a:r>
          </a:p>
          <a:p>
            <a:pPr lvl="0" rtl="0">
              <a:spcBef>
                <a:spcPts val="0"/>
              </a:spcBef>
              <a:buNone/>
            </a:pPr>
            <a:endParaRPr sz="1600"/>
          </a:p>
          <a:p>
            <a:pPr lvl="0" rtl="0">
              <a:spcBef>
                <a:spcPts val="0"/>
              </a:spcBef>
              <a:buNone/>
            </a:pPr>
            <a:endParaRPr sz="1600"/>
          </a:p>
          <a:p>
            <a:pPr lvl="0" rtl="0">
              <a:spcBef>
                <a:spcPts val="0"/>
              </a:spcBef>
              <a:buNone/>
            </a:pPr>
            <a:endParaRPr sz="1600"/>
          </a:p>
          <a:p>
            <a:pPr lvl="0" rtl="0">
              <a:spcBef>
                <a:spcPts val="0"/>
              </a:spcBef>
              <a:buNone/>
            </a:pPr>
            <a:endParaRPr sz="160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anim calcmode="lin" valueType="num">
                                      <p:cBhvr additive="base">
                                        <p:cTn id="7" dur="1000"/>
                                        <p:tgtEl>
                                          <p:spTgt spid="62">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62">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2">
                                            <p:txEl>
                                              <p:pRg st="1" end="1"/>
                                            </p:txEl>
                                          </p:spTgt>
                                        </p:tgtEl>
                                        <p:attrNameLst>
                                          <p:attrName>style.visibility</p:attrName>
                                        </p:attrNameLst>
                                      </p:cBhvr>
                                      <p:to>
                                        <p:strVal val="visible"/>
                                      </p:to>
                                    </p:set>
                                    <p:anim calcmode="lin" valueType="num">
                                      <p:cBhvr additive="base">
                                        <p:cTn id="13" dur="1000"/>
                                        <p:tgtEl>
                                          <p:spTgt spid="62">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62">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2">
                                            <p:txEl>
                                              <p:pRg st="2" end="2"/>
                                            </p:txEl>
                                          </p:spTgt>
                                        </p:tgtEl>
                                        <p:attrNameLst>
                                          <p:attrName>style.visibility</p:attrName>
                                        </p:attrNameLst>
                                      </p:cBhvr>
                                      <p:to>
                                        <p:strVal val="visible"/>
                                      </p:to>
                                    </p:set>
                                    <p:anim calcmode="lin" valueType="num">
                                      <p:cBhvr additive="base">
                                        <p:cTn id="19" dur="1000"/>
                                        <p:tgtEl>
                                          <p:spTgt spid="62">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62">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62">
                                            <p:txEl>
                                              <p:pRg st="3" end="3"/>
                                            </p:txEl>
                                          </p:spTgt>
                                        </p:tgtEl>
                                        <p:attrNameLst>
                                          <p:attrName>style.visibility</p:attrName>
                                        </p:attrNameLst>
                                      </p:cBhvr>
                                      <p:to>
                                        <p:strVal val="visible"/>
                                      </p:to>
                                    </p:set>
                                    <p:anim calcmode="lin" valueType="num">
                                      <p:cBhvr additive="base">
                                        <p:cTn id="25" dur="1000"/>
                                        <p:tgtEl>
                                          <p:spTgt spid="62">
                                            <p:txEl>
                                              <p:pRg st="3" end="3"/>
                                            </p:txEl>
                                          </p:spTgt>
                                        </p:tgtEl>
                                        <p:attrNameLst>
                                          <p:attrName>ppt_w</p:attrName>
                                        </p:attrNameLst>
                                      </p:cBhvr>
                                      <p:tavLst>
                                        <p:tav tm="0">
                                          <p:val>
                                            <p:strVal val="0"/>
                                          </p:val>
                                        </p:tav>
                                        <p:tav tm="100000">
                                          <p:val>
                                            <p:strVal val="#ppt_w"/>
                                          </p:val>
                                        </p:tav>
                                      </p:tavLst>
                                    </p:anim>
                                    <p:anim calcmode="lin" valueType="num">
                                      <p:cBhvr additive="base">
                                        <p:cTn id="26" dur="1000"/>
                                        <p:tgtEl>
                                          <p:spTgt spid="62">
                                            <p:txEl>
                                              <p:pRg st="3" end="3"/>
                                            </p:txEl>
                                          </p:spTgt>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62">
                                            <p:txEl>
                                              <p:pRg st="4" end="4"/>
                                            </p:txEl>
                                          </p:spTgt>
                                        </p:tgtEl>
                                        <p:attrNameLst>
                                          <p:attrName>style.visibility</p:attrName>
                                        </p:attrNameLst>
                                      </p:cBhvr>
                                      <p:to>
                                        <p:strVal val="visible"/>
                                      </p:to>
                                    </p:set>
                                    <p:anim calcmode="lin" valueType="num">
                                      <p:cBhvr additive="base">
                                        <p:cTn id="31" dur="1000"/>
                                        <p:tgtEl>
                                          <p:spTgt spid="62">
                                            <p:txEl>
                                              <p:pRg st="4" end="4"/>
                                            </p:txEl>
                                          </p:spTgt>
                                        </p:tgtEl>
                                        <p:attrNameLst>
                                          <p:attrName>ppt_w</p:attrName>
                                        </p:attrNameLst>
                                      </p:cBhvr>
                                      <p:tavLst>
                                        <p:tav tm="0">
                                          <p:val>
                                            <p:strVal val="0"/>
                                          </p:val>
                                        </p:tav>
                                        <p:tav tm="100000">
                                          <p:val>
                                            <p:strVal val="#ppt_w"/>
                                          </p:val>
                                        </p:tav>
                                      </p:tavLst>
                                    </p:anim>
                                    <p:anim calcmode="lin" valueType="num">
                                      <p:cBhvr additive="base">
                                        <p:cTn id="32" dur="1000"/>
                                        <p:tgtEl>
                                          <p:spTgt spid="62">
                                            <p:txEl>
                                              <p:pRg st="4" end="4"/>
                                            </p:txEl>
                                          </p:spTgt>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62">
                                            <p:txEl>
                                              <p:pRg st="5" end="5"/>
                                            </p:txEl>
                                          </p:spTgt>
                                        </p:tgtEl>
                                        <p:attrNameLst>
                                          <p:attrName>style.visibility</p:attrName>
                                        </p:attrNameLst>
                                      </p:cBhvr>
                                      <p:to>
                                        <p:strVal val="visible"/>
                                      </p:to>
                                    </p:set>
                                    <p:anim calcmode="lin" valueType="num">
                                      <p:cBhvr additive="base">
                                        <p:cTn id="37" dur="1000"/>
                                        <p:tgtEl>
                                          <p:spTgt spid="62">
                                            <p:txEl>
                                              <p:pRg st="5" end="5"/>
                                            </p:txEl>
                                          </p:spTgt>
                                        </p:tgtEl>
                                        <p:attrNameLst>
                                          <p:attrName>ppt_w</p:attrName>
                                        </p:attrNameLst>
                                      </p:cBhvr>
                                      <p:tavLst>
                                        <p:tav tm="0">
                                          <p:val>
                                            <p:strVal val="0"/>
                                          </p:val>
                                        </p:tav>
                                        <p:tav tm="100000">
                                          <p:val>
                                            <p:strVal val="#ppt_w"/>
                                          </p:val>
                                        </p:tav>
                                      </p:tavLst>
                                    </p:anim>
                                    <p:anim calcmode="lin" valueType="num">
                                      <p:cBhvr additive="base">
                                        <p:cTn id="38" dur="1000"/>
                                        <p:tgtEl>
                                          <p:spTgt spid="62">
                                            <p:txEl>
                                              <p:pRg st="5" end="5"/>
                                            </p:txEl>
                                          </p:spTgt>
                                        </p:tgtEl>
                                        <p:attrNameLst>
                                          <p:attrName>ppt_h</p:attrName>
                                        </p:attrNameLst>
                                      </p:cBhvr>
                                      <p:tavLst>
                                        <p:tav tm="0">
                                          <p:val>
                                            <p:str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62">
                                            <p:txEl>
                                              <p:pRg st="6" end="6"/>
                                            </p:txEl>
                                          </p:spTgt>
                                        </p:tgtEl>
                                        <p:attrNameLst>
                                          <p:attrName>style.visibility</p:attrName>
                                        </p:attrNameLst>
                                      </p:cBhvr>
                                      <p:to>
                                        <p:strVal val="visible"/>
                                      </p:to>
                                    </p:set>
                                    <p:anim calcmode="lin" valueType="num">
                                      <p:cBhvr additive="base">
                                        <p:cTn id="43" dur="1000"/>
                                        <p:tgtEl>
                                          <p:spTgt spid="62">
                                            <p:txEl>
                                              <p:pRg st="6" end="6"/>
                                            </p:txEl>
                                          </p:spTgt>
                                        </p:tgtEl>
                                        <p:attrNameLst>
                                          <p:attrName>ppt_w</p:attrName>
                                        </p:attrNameLst>
                                      </p:cBhvr>
                                      <p:tavLst>
                                        <p:tav tm="0">
                                          <p:val>
                                            <p:strVal val="0"/>
                                          </p:val>
                                        </p:tav>
                                        <p:tav tm="100000">
                                          <p:val>
                                            <p:strVal val="#ppt_w"/>
                                          </p:val>
                                        </p:tav>
                                      </p:tavLst>
                                    </p:anim>
                                    <p:anim calcmode="lin" valueType="num">
                                      <p:cBhvr additive="base">
                                        <p:cTn id="44" dur="1000"/>
                                        <p:tgtEl>
                                          <p:spTgt spid="62">
                                            <p:txEl>
                                              <p:pRg st="6" end="6"/>
                                            </p:txEl>
                                          </p:spTgt>
                                        </p:tgtEl>
                                        <p:attrNameLst>
                                          <p:attrName>ppt_h</p:attrName>
                                        </p:attrNameLst>
                                      </p:cBhvr>
                                      <p:tavLst>
                                        <p:tav tm="0">
                                          <p:val>
                                            <p:str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62">
                                            <p:txEl>
                                              <p:pRg st="7" end="7"/>
                                            </p:txEl>
                                          </p:spTgt>
                                        </p:tgtEl>
                                        <p:attrNameLst>
                                          <p:attrName>style.visibility</p:attrName>
                                        </p:attrNameLst>
                                      </p:cBhvr>
                                      <p:to>
                                        <p:strVal val="visible"/>
                                      </p:to>
                                    </p:set>
                                    <p:anim calcmode="lin" valueType="num">
                                      <p:cBhvr additive="base">
                                        <p:cTn id="49" dur="1000"/>
                                        <p:tgtEl>
                                          <p:spTgt spid="62">
                                            <p:txEl>
                                              <p:pRg st="7" end="7"/>
                                            </p:txEl>
                                          </p:spTgt>
                                        </p:tgtEl>
                                        <p:attrNameLst>
                                          <p:attrName>ppt_w</p:attrName>
                                        </p:attrNameLst>
                                      </p:cBhvr>
                                      <p:tavLst>
                                        <p:tav tm="0">
                                          <p:val>
                                            <p:strVal val="0"/>
                                          </p:val>
                                        </p:tav>
                                        <p:tav tm="100000">
                                          <p:val>
                                            <p:strVal val="#ppt_w"/>
                                          </p:val>
                                        </p:tav>
                                      </p:tavLst>
                                    </p:anim>
                                    <p:anim calcmode="lin" valueType="num">
                                      <p:cBhvr additive="base">
                                        <p:cTn id="50" dur="1000"/>
                                        <p:tgtEl>
                                          <p:spTgt spid="62">
                                            <p:txEl>
                                              <p:pRg st="7" end="7"/>
                                            </p:txEl>
                                          </p:spTgt>
                                        </p:tgtEl>
                                        <p:attrNameLst>
                                          <p:attrName>ppt_h</p:attrName>
                                        </p:attrNameLst>
                                      </p:cBhvr>
                                      <p:tavLst>
                                        <p:tav tm="0">
                                          <p:val>
                                            <p:str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62">
                                            <p:txEl>
                                              <p:pRg st="8" end="8"/>
                                            </p:txEl>
                                          </p:spTgt>
                                        </p:tgtEl>
                                        <p:attrNameLst>
                                          <p:attrName>style.visibility</p:attrName>
                                        </p:attrNameLst>
                                      </p:cBhvr>
                                      <p:to>
                                        <p:strVal val="visible"/>
                                      </p:to>
                                    </p:set>
                                    <p:anim calcmode="lin" valueType="num">
                                      <p:cBhvr additive="base">
                                        <p:cTn id="55" dur="1000"/>
                                        <p:tgtEl>
                                          <p:spTgt spid="62">
                                            <p:txEl>
                                              <p:pRg st="8" end="8"/>
                                            </p:txEl>
                                          </p:spTgt>
                                        </p:tgtEl>
                                        <p:attrNameLst>
                                          <p:attrName>ppt_w</p:attrName>
                                        </p:attrNameLst>
                                      </p:cBhvr>
                                      <p:tavLst>
                                        <p:tav tm="0">
                                          <p:val>
                                            <p:strVal val="0"/>
                                          </p:val>
                                        </p:tav>
                                        <p:tav tm="100000">
                                          <p:val>
                                            <p:strVal val="#ppt_w"/>
                                          </p:val>
                                        </p:tav>
                                      </p:tavLst>
                                    </p:anim>
                                    <p:anim calcmode="lin" valueType="num">
                                      <p:cBhvr additive="base">
                                        <p:cTn id="56" dur="1000"/>
                                        <p:tgtEl>
                                          <p:spTgt spid="62">
                                            <p:txEl>
                                              <p:pRg st="8" end="8"/>
                                            </p:txEl>
                                          </p:spTgt>
                                        </p:tgtEl>
                                        <p:attrNameLst>
                                          <p:attrName>ppt_h</p:attrName>
                                        </p:attrNameLst>
                                      </p:cBhvr>
                                      <p:tavLst>
                                        <p:tav tm="0">
                                          <p:val>
                                            <p:str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62">
                                            <p:txEl>
                                              <p:pRg st="9" end="9"/>
                                            </p:txEl>
                                          </p:spTgt>
                                        </p:tgtEl>
                                        <p:attrNameLst>
                                          <p:attrName>style.visibility</p:attrName>
                                        </p:attrNameLst>
                                      </p:cBhvr>
                                      <p:to>
                                        <p:strVal val="visible"/>
                                      </p:to>
                                    </p:set>
                                    <p:anim calcmode="lin" valueType="num">
                                      <p:cBhvr additive="base">
                                        <p:cTn id="61" dur="1000"/>
                                        <p:tgtEl>
                                          <p:spTgt spid="62">
                                            <p:txEl>
                                              <p:pRg st="9" end="9"/>
                                            </p:txEl>
                                          </p:spTgt>
                                        </p:tgtEl>
                                        <p:attrNameLst>
                                          <p:attrName>ppt_w</p:attrName>
                                        </p:attrNameLst>
                                      </p:cBhvr>
                                      <p:tavLst>
                                        <p:tav tm="0">
                                          <p:val>
                                            <p:strVal val="0"/>
                                          </p:val>
                                        </p:tav>
                                        <p:tav tm="100000">
                                          <p:val>
                                            <p:strVal val="#ppt_w"/>
                                          </p:val>
                                        </p:tav>
                                      </p:tavLst>
                                    </p:anim>
                                    <p:anim calcmode="lin" valueType="num">
                                      <p:cBhvr additive="base">
                                        <p:cTn id="62" dur="1000"/>
                                        <p:tgtEl>
                                          <p:spTgt spid="62">
                                            <p:txEl>
                                              <p:pRg st="9" end="9"/>
                                            </p:txEl>
                                          </p:spTgt>
                                        </p:tgtEl>
                                        <p:attrNameLst>
                                          <p:attrName>ppt_h</p:attrName>
                                        </p:attrNameLst>
                                      </p:cBhvr>
                                      <p:tavLst>
                                        <p:tav tm="0">
                                          <p:val>
                                            <p:str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62">
                                            <p:txEl>
                                              <p:pRg st="10" end="10"/>
                                            </p:txEl>
                                          </p:spTgt>
                                        </p:tgtEl>
                                        <p:attrNameLst>
                                          <p:attrName>style.visibility</p:attrName>
                                        </p:attrNameLst>
                                      </p:cBhvr>
                                      <p:to>
                                        <p:strVal val="visible"/>
                                      </p:to>
                                    </p:set>
                                    <p:anim calcmode="lin" valueType="num">
                                      <p:cBhvr additive="base">
                                        <p:cTn id="67" dur="1000"/>
                                        <p:tgtEl>
                                          <p:spTgt spid="62">
                                            <p:txEl>
                                              <p:pRg st="10" end="10"/>
                                            </p:txEl>
                                          </p:spTgt>
                                        </p:tgtEl>
                                        <p:attrNameLst>
                                          <p:attrName>ppt_w</p:attrName>
                                        </p:attrNameLst>
                                      </p:cBhvr>
                                      <p:tavLst>
                                        <p:tav tm="0">
                                          <p:val>
                                            <p:strVal val="0"/>
                                          </p:val>
                                        </p:tav>
                                        <p:tav tm="100000">
                                          <p:val>
                                            <p:strVal val="#ppt_w"/>
                                          </p:val>
                                        </p:tav>
                                      </p:tavLst>
                                    </p:anim>
                                    <p:anim calcmode="lin" valueType="num">
                                      <p:cBhvr additive="base">
                                        <p:cTn id="68" dur="1000"/>
                                        <p:tgtEl>
                                          <p:spTgt spid="62">
                                            <p:txEl>
                                              <p:pRg st="10" end="10"/>
                                            </p:txEl>
                                          </p:spTgt>
                                        </p:tgtEl>
                                        <p:attrNameLst>
                                          <p:attrName>ppt_h</p:attrName>
                                        </p:attrNameLst>
                                      </p:cBhvr>
                                      <p:tavLst>
                                        <p:tav tm="0">
                                          <p:val>
                                            <p:str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nodeType="clickEffect">
                                  <p:stCondLst>
                                    <p:cond delay="0"/>
                                  </p:stCondLst>
                                  <p:childTnLst>
                                    <p:set>
                                      <p:cBhvr>
                                        <p:cTn id="72" dur="1" fill="hold">
                                          <p:stCondLst>
                                            <p:cond delay="0"/>
                                          </p:stCondLst>
                                        </p:cTn>
                                        <p:tgtEl>
                                          <p:spTgt spid="62">
                                            <p:txEl>
                                              <p:pRg st="11" end="11"/>
                                            </p:txEl>
                                          </p:spTgt>
                                        </p:tgtEl>
                                        <p:attrNameLst>
                                          <p:attrName>style.visibility</p:attrName>
                                        </p:attrNameLst>
                                      </p:cBhvr>
                                      <p:to>
                                        <p:strVal val="visible"/>
                                      </p:to>
                                    </p:set>
                                    <p:anim calcmode="lin" valueType="num">
                                      <p:cBhvr additive="base">
                                        <p:cTn id="73" dur="1000"/>
                                        <p:tgtEl>
                                          <p:spTgt spid="62">
                                            <p:txEl>
                                              <p:pRg st="11" end="11"/>
                                            </p:txEl>
                                          </p:spTgt>
                                        </p:tgtEl>
                                        <p:attrNameLst>
                                          <p:attrName>ppt_w</p:attrName>
                                        </p:attrNameLst>
                                      </p:cBhvr>
                                      <p:tavLst>
                                        <p:tav tm="0">
                                          <p:val>
                                            <p:strVal val="0"/>
                                          </p:val>
                                        </p:tav>
                                        <p:tav tm="100000">
                                          <p:val>
                                            <p:strVal val="#ppt_w"/>
                                          </p:val>
                                        </p:tav>
                                      </p:tavLst>
                                    </p:anim>
                                    <p:anim calcmode="lin" valueType="num">
                                      <p:cBhvr additive="base">
                                        <p:cTn id="74" dur="1000"/>
                                        <p:tgtEl>
                                          <p:spTgt spid="62">
                                            <p:txEl>
                                              <p:pRg st="11" end="11"/>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39500" y="599949"/>
            <a:ext cx="8265000" cy="580499"/>
          </a:xfrm>
          <a:prstGeom prst="rect">
            <a:avLst/>
          </a:prstGeom>
        </p:spPr>
        <p:txBody>
          <a:bodyPr lIns="91425" tIns="91425" rIns="91425" bIns="91425" anchor="b" anchorCtr="0">
            <a:noAutofit/>
          </a:bodyPr>
          <a:lstStyle/>
          <a:p>
            <a:pPr lvl="0" algn="ctr" rtl="0">
              <a:spcBef>
                <a:spcPts val="0"/>
              </a:spcBef>
              <a:buNone/>
            </a:pPr>
            <a:r>
              <a:rPr lang="en"/>
              <a:t>FEAST OF PASSOVER - 70 AD</a:t>
            </a:r>
          </a:p>
        </p:txBody>
      </p:sp>
      <p:sp>
        <p:nvSpPr>
          <p:cNvPr id="68" name="Shape 68"/>
          <p:cNvSpPr txBox="1"/>
          <p:nvPr/>
        </p:nvSpPr>
        <p:spPr>
          <a:xfrm>
            <a:off x="311250" y="998225"/>
            <a:ext cx="8539499" cy="3772200"/>
          </a:xfrm>
          <a:prstGeom prst="rect">
            <a:avLst/>
          </a:prstGeom>
          <a:noFill/>
          <a:ln>
            <a:noFill/>
          </a:ln>
        </p:spPr>
        <p:txBody>
          <a:bodyPr lIns="91425" tIns="91425" rIns="91425" bIns="91425" anchor="t" anchorCtr="0">
            <a:noAutofit/>
          </a:bodyPr>
          <a:lstStyle/>
          <a:p>
            <a:pPr rtl="0">
              <a:spcBef>
                <a:spcPts val="0"/>
              </a:spcBef>
              <a:buNone/>
            </a:pPr>
            <a:endParaRPr sz="1600"/>
          </a:p>
          <a:p>
            <a:pPr rtl="0">
              <a:spcBef>
                <a:spcPts val="0"/>
              </a:spcBef>
              <a:buNone/>
            </a:pPr>
            <a:endParaRPr sz="1600"/>
          </a:p>
          <a:p>
            <a:pPr lvl="0" rtl="0">
              <a:spcBef>
                <a:spcPts val="0"/>
              </a:spcBef>
              <a:buNone/>
            </a:pPr>
            <a:r>
              <a:rPr lang="en" sz="1600"/>
              <a:t>Terrible were the calamities that fell upon Jerusalem when the siege was resumed by Titus. The city was invested at the time of the Passover, when millions of Jews were assembled within its walls.</a:t>
            </a:r>
            <a:r>
              <a:rPr lang="en" sz="1600" b="1">
                <a:solidFill>
                  <a:srgbClr val="FF0000"/>
                </a:solidFill>
              </a:rPr>
              <a:t> </a:t>
            </a:r>
            <a:r>
              <a:rPr lang="en" sz="1600" b="1"/>
              <a:t>GC 31.2</a:t>
            </a:r>
          </a:p>
          <a:p>
            <a:pPr lvl="0" rtl="0">
              <a:spcBef>
                <a:spcPts val="0"/>
              </a:spcBef>
              <a:buNone/>
            </a:pPr>
            <a:endParaRPr sz="1600"/>
          </a:p>
          <a:p>
            <a:pPr rtl="0">
              <a:spcBef>
                <a:spcPts val="0"/>
              </a:spcBef>
              <a:buNone/>
            </a:pPr>
            <a:r>
              <a:rPr lang="en" sz="2400" b="1">
                <a:solidFill>
                  <a:srgbClr val="4A86E8"/>
                </a:solidFill>
              </a:rPr>
              <a:t>When was the Feast of Passover in 70 AD?</a:t>
            </a:r>
            <a:r>
              <a:rPr lang="en" sz="2400"/>
              <a:t> </a:t>
            </a:r>
          </a:p>
          <a:p>
            <a:pPr lvl="0" rtl="0">
              <a:spcBef>
                <a:spcPts val="0"/>
              </a:spcBef>
              <a:buNone/>
            </a:pPr>
            <a:endParaRPr sz="2400"/>
          </a:p>
          <a:p>
            <a:pPr rtl="0">
              <a:spcBef>
                <a:spcPts val="0"/>
              </a:spcBef>
              <a:buNone/>
            </a:pPr>
            <a:r>
              <a:rPr lang="en" sz="2400" b="1">
                <a:solidFill>
                  <a:srgbClr val="4A86E8"/>
                </a:solidFill>
              </a:rPr>
              <a:t>On </a:t>
            </a:r>
            <a:r>
              <a:rPr lang="en" sz="2400" b="1">
                <a:solidFill>
                  <a:srgbClr val="FF0000"/>
                </a:solidFill>
              </a:rPr>
              <a:t>14 April 70 AD</a:t>
            </a:r>
            <a:r>
              <a:rPr lang="en" sz="2400" b="1">
                <a:solidFill>
                  <a:srgbClr val="4A86E8"/>
                </a:solidFill>
              </a:rPr>
              <a:t>, during Passover, Titus laid siege to Jerusalem.  </a:t>
            </a:r>
            <a:r>
              <a:rPr lang="en" sz="1100" u="sng">
                <a:solidFill>
                  <a:schemeClr val="hlink"/>
                </a:solidFill>
                <a:hlinkClick r:id="rId3"/>
              </a:rPr>
              <a:t>http://www.livius.org/ja-jn/jewish_wars/jwar04.html</a:t>
            </a:r>
          </a:p>
          <a:p>
            <a:pPr rtl="0">
              <a:spcBef>
                <a:spcPts val="0"/>
              </a:spcBef>
              <a:buNone/>
            </a:pPr>
            <a:endParaRPr sz="1600"/>
          </a:p>
          <a:p>
            <a:pPr lvl="0" rtl="0">
              <a:spcBef>
                <a:spcPts val="0"/>
              </a:spcBef>
              <a:buNone/>
            </a:pPr>
            <a:endParaRPr sz="160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animEffect transition="in" filter="fade">
                                      <p:cBhvr>
                                        <p:cTn id="7" dur="1000"/>
                                        <p:tgtEl>
                                          <p:spTgt spid="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xEl>
                                              <p:pRg st="1" end="1"/>
                                            </p:txEl>
                                          </p:spTgt>
                                        </p:tgtEl>
                                        <p:attrNameLst>
                                          <p:attrName>style.visibility</p:attrName>
                                        </p:attrNameLst>
                                      </p:cBhvr>
                                      <p:to>
                                        <p:strVal val="visible"/>
                                      </p:to>
                                    </p:set>
                                    <p:animEffect transition="in" filter="fade">
                                      <p:cBhvr>
                                        <p:cTn id="12" dur="1000"/>
                                        <p:tgtEl>
                                          <p:spTgt spid="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8">
                                            <p:txEl>
                                              <p:pRg st="2" end="2"/>
                                            </p:txEl>
                                          </p:spTgt>
                                        </p:tgtEl>
                                        <p:attrNameLst>
                                          <p:attrName>style.visibility</p:attrName>
                                        </p:attrNameLst>
                                      </p:cBhvr>
                                      <p:to>
                                        <p:strVal val="visible"/>
                                      </p:to>
                                    </p:set>
                                    <p:animEffect transition="in" filter="fade">
                                      <p:cBhvr>
                                        <p:cTn id="17" dur="1000"/>
                                        <p:tgtEl>
                                          <p:spTgt spid="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8">
                                            <p:txEl>
                                              <p:pRg st="3" end="3"/>
                                            </p:txEl>
                                          </p:spTgt>
                                        </p:tgtEl>
                                        <p:attrNameLst>
                                          <p:attrName>style.visibility</p:attrName>
                                        </p:attrNameLst>
                                      </p:cBhvr>
                                      <p:to>
                                        <p:strVal val="visible"/>
                                      </p:to>
                                    </p:set>
                                    <p:animEffect transition="in" filter="fade">
                                      <p:cBhvr>
                                        <p:cTn id="22" dur="1000"/>
                                        <p:tgtEl>
                                          <p:spTgt spid="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8">
                                            <p:txEl>
                                              <p:pRg st="4" end="4"/>
                                            </p:txEl>
                                          </p:spTgt>
                                        </p:tgtEl>
                                        <p:attrNameLst>
                                          <p:attrName>style.visibility</p:attrName>
                                        </p:attrNameLst>
                                      </p:cBhvr>
                                      <p:to>
                                        <p:strVal val="visible"/>
                                      </p:to>
                                    </p:set>
                                    <p:animEffect transition="in" filter="fade">
                                      <p:cBhvr>
                                        <p:cTn id="27" dur="1000"/>
                                        <p:tgtEl>
                                          <p:spTgt spid="6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8">
                                            <p:txEl>
                                              <p:pRg st="5" end="5"/>
                                            </p:txEl>
                                          </p:spTgt>
                                        </p:tgtEl>
                                        <p:attrNameLst>
                                          <p:attrName>style.visibility</p:attrName>
                                        </p:attrNameLst>
                                      </p:cBhvr>
                                      <p:to>
                                        <p:strVal val="visible"/>
                                      </p:to>
                                    </p:set>
                                    <p:animEffect transition="in" filter="fade">
                                      <p:cBhvr>
                                        <p:cTn id="32" dur="1000"/>
                                        <p:tgtEl>
                                          <p:spTgt spid="6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8">
                                            <p:txEl>
                                              <p:pRg st="6" end="6"/>
                                            </p:txEl>
                                          </p:spTgt>
                                        </p:tgtEl>
                                        <p:attrNameLst>
                                          <p:attrName>style.visibility</p:attrName>
                                        </p:attrNameLst>
                                      </p:cBhvr>
                                      <p:to>
                                        <p:strVal val="visible"/>
                                      </p:to>
                                    </p:set>
                                    <p:animEffect transition="in" filter="fade">
                                      <p:cBhvr>
                                        <p:cTn id="37" dur="1000"/>
                                        <p:tgtEl>
                                          <p:spTgt spid="6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8">
                                            <p:txEl>
                                              <p:pRg st="7" end="7"/>
                                            </p:txEl>
                                          </p:spTgt>
                                        </p:tgtEl>
                                        <p:attrNameLst>
                                          <p:attrName>style.visibility</p:attrName>
                                        </p:attrNameLst>
                                      </p:cBhvr>
                                      <p:to>
                                        <p:strVal val="visible"/>
                                      </p:to>
                                    </p:set>
                                    <p:animEffect transition="in" filter="fade">
                                      <p:cBhvr>
                                        <p:cTn id="42" dur="1000"/>
                                        <p:tgtEl>
                                          <p:spTgt spid="6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8">
                                            <p:txEl>
                                              <p:pRg st="8" end="8"/>
                                            </p:txEl>
                                          </p:spTgt>
                                        </p:tgtEl>
                                        <p:attrNameLst>
                                          <p:attrName>style.visibility</p:attrName>
                                        </p:attrNameLst>
                                      </p:cBhvr>
                                      <p:to>
                                        <p:strVal val="visible"/>
                                      </p:to>
                                    </p:set>
                                    <p:animEffect transition="in" filter="fade">
                                      <p:cBhvr>
                                        <p:cTn id="47" dur="1000"/>
                                        <p:tgtEl>
                                          <p:spTgt spid="6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39500" y="599949"/>
            <a:ext cx="8265000" cy="580499"/>
          </a:xfrm>
          <a:prstGeom prst="rect">
            <a:avLst/>
          </a:prstGeom>
        </p:spPr>
        <p:txBody>
          <a:bodyPr lIns="91425" tIns="91425" rIns="91425" bIns="91425" anchor="b" anchorCtr="0">
            <a:noAutofit/>
          </a:bodyPr>
          <a:lstStyle/>
          <a:p>
            <a:pPr lvl="0" algn="ctr" rtl="0">
              <a:spcBef>
                <a:spcPts val="0"/>
              </a:spcBef>
              <a:buNone/>
            </a:pPr>
            <a:r>
              <a:rPr lang="en"/>
              <a:t>66 AD - 70 AD - How long?</a:t>
            </a:r>
          </a:p>
        </p:txBody>
      </p:sp>
      <p:sp>
        <p:nvSpPr>
          <p:cNvPr id="74" name="Shape 74"/>
          <p:cNvSpPr txBox="1"/>
          <p:nvPr/>
        </p:nvSpPr>
        <p:spPr>
          <a:xfrm>
            <a:off x="311250" y="998225"/>
            <a:ext cx="8539499" cy="3772200"/>
          </a:xfrm>
          <a:prstGeom prst="rect">
            <a:avLst/>
          </a:prstGeom>
          <a:noFill/>
          <a:ln>
            <a:noFill/>
          </a:ln>
        </p:spPr>
        <p:txBody>
          <a:bodyPr lIns="91425" tIns="91425" rIns="91425" bIns="91425" anchor="t" anchorCtr="0">
            <a:noAutofit/>
          </a:bodyPr>
          <a:lstStyle/>
          <a:p>
            <a:pPr rtl="0">
              <a:spcBef>
                <a:spcPts val="0"/>
              </a:spcBef>
              <a:buNone/>
            </a:pPr>
            <a:r>
              <a:rPr lang="en" sz="2400" b="1">
                <a:solidFill>
                  <a:srgbClr val="4A86E8"/>
                </a:solidFill>
              </a:rPr>
              <a:t>According to Ellen White - Cestus sieged Jerusalem during the Feast of Tabernacles in 66 AD. This feast began on Tishri 15 or </a:t>
            </a:r>
            <a:r>
              <a:rPr lang="en" sz="2400" b="1">
                <a:solidFill>
                  <a:srgbClr val="FF0000"/>
                </a:solidFill>
              </a:rPr>
              <a:t>November 2.</a:t>
            </a:r>
          </a:p>
          <a:p>
            <a:pPr rtl="0">
              <a:spcBef>
                <a:spcPts val="0"/>
              </a:spcBef>
              <a:buNone/>
            </a:pPr>
            <a:endParaRPr sz="2400" b="1">
              <a:solidFill>
                <a:srgbClr val="4A86E8"/>
              </a:solidFill>
            </a:endParaRPr>
          </a:p>
          <a:p>
            <a:pPr rtl="0">
              <a:spcBef>
                <a:spcPts val="0"/>
              </a:spcBef>
              <a:buNone/>
            </a:pPr>
            <a:r>
              <a:rPr lang="en" sz="2400" b="1">
                <a:solidFill>
                  <a:srgbClr val="4A86E8"/>
                </a:solidFill>
              </a:rPr>
              <a:t>Titus resumed the siege at the time of The Passover in 70 AD on </a:t>
            </a:r>
            <a:r>
              <a:rPr lang="en" sz="2400" b="1">
                <a:solidFill>
                  <a:srgbClr val="FF0000"/>
                </a:solidFill>
              </a:rPr>
              <a:t>14 April</a:t>
            </a:r>
            <a:r>
              <a:rPr lang="en" sz="2400" b="1">
                <a:solidFill>
                  <a:srgbClr val="4A86E8"/>
                </a:solidFill>
              </a:rPr>
              <a:t>.</a:t>
            </a:r>
          </a:p>
          <a:p>
            <a:pPr rtl="0">
              <a:spcBef>
                <a:spcPts val="0"/>
              </a:spcBef>
              <a:buNone/>
            </a:pPr>
            <a:endParaRPr sz="2400" b="1">
              <a:solidFill>
                <a:srgbClr val="4A86E8"/>
              </a:solidFill>
            </a:endParaRPr>
          </a:p>
          <a:p>
            <a:pPr rtl="0">
              <a:spcBef>
                <a:spcPts val="0"/>
              </a:spcBef>
              <a:buNone/>
            </a:pPr>
            <a:r>
              <a:rPr lang="en" sz="2400" b="1">
                <a:solidFill>
                  <a:srgbClr val="FF0000"/>
                </a:solidFill>
              </a:rPr>
              <a:t>How long was the time period that elapsed between both sieges?</a:t>
            </a:r>
          </a:p>
          <a:p>
            <a:pPr rtl="0">
              <a:spcBef>
                <a:spcPts val="0"/>
              </a:spcBef>
              <a:buNone/>
            </a:pPr>
            <a:endParaRPr sz="2400" b="1">
              <a:solidFill>
                <a:srgbClr val="FF0000"/>
              </a:solidFill>
            </a:endParaRPr>
          </a:p>
          <a:p>
            <a:pPr lvl="0" rtl="0">
              <a:spcBef>
                <a:spcPts val="0"/>
              </a:spcBef>
              <a:buNone/>
            </a:pPr>
            <a:endParaRPr sz="2400" b="1">
              <a:solidFill>
                <a:srgbClr val="4A86E8"/>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fade">
                                      <p:cBhvr>
                                        <p:cTn id="7" dur="1000"/>
                                        <p:tgtEl>
                                          <p:spTgt spid="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4">
                                            <p:txEl>
                                              <p:pRg st="1" end="1"/>
                                            </p:txEl>
                                          </p:spTgt>
                                        </p:tgtEl>
                                        <p:attrNameLst>
                                          <p:attrName>style.visibility</p:attrName>
                                        </p:attrNameLst>
                                      </p:cBhvr>
                                      <p:to>
                                        <p:strVal val="visible"/>
                                      </p:to>
                                    </p:set>
                                    <p:animEffect transition="in" filter="fade">
                                      <p:cBhvr>
                                        <p:cTn id="12" dur="1000"/>
                                        <p:tgtEl>
                                          <p:spTgt spid="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4">
                                            <p:txEl>
                                              <p:pRg st="2" end="2"/>
                                            </p:txEl>
                                          </p:spTgt>
                                        </p:tgtEl>
                                        <p:attrNameLst>
                                          <p:attrName>style.visibility</p:attrName>
                                        </p:attrNameLst>
                                      </p:cBhvr>
                                      <p:to>
                                        <p:strVal val="visible"/>
                                      </p:to>
                                    </p:set>
                                    <p:animEffect transition="in" filter="fade">
                                      <p:cBhvr>
                                        <p:cTn id="17" dur="1000"/>
                                        <p:tgtEl>
                                          <p:spTgt spid="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4">
                                            <p:txEl>
                                              <p:pRg st="3" end="3"/>
                                            </p:txEl>
                                          </p:spTgt>
                                        </p:tgtEl>
                                        <p:attrNameLst>
                                          <p:attrName>style.visibility</p:attrName>
                                        </p:attrNameLst>
                                      </p:cBhvr>
                                      <p:to>
                                        <p:strVal val="visible"/>
                                      </p:to>
                                    </p:set>
                                    <p:animEffect transition="in" filter="fade">
                                      <p:cBhvr>
                                        <p:cTn id="22" dur="1000"/>
                                        <p:tgtEl>
                                          <p:spTgt spid="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4">
                                            <p:txEl>
                                              <p:pRg st="4" end="4"/>
                                            </p:txEl>
                                          </p:spTgt>
                                        </p:tgtEl>
                                        <p:attrNameLst>
                                          <p:attrName>style.visibility</p:attrName>
                                        </p:attrNameLst>
                                      </p:cBhvr>
                                      <p:to>
                                        <p:strVal val="visible"/>
                                      </p:to>
                                    </p:set>
                                    <p:animEffect transition="in" filter="fade">
                                      <p:cBhvr>
                                        <p:cTn id="27" dur="1000"/>
                                        <p:tgtEl>
                                          <p:spTgt spid="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4">
                                            <p:txEl>
                                              <p:pRg st="5" end="5"/>
                                            </p:txEl>
                                          </p:spTgt>
                                        </p:tgtEl>
                                        <p:attrNameLst>
                                          <p:attrName>style.visibility</p:attrName>
                                        </p:attrNameLst>
                                      </p:cBhvr>
                                      <p:to>
                                        <p:strVal val="visible"/>
                                      </p:to>
                                    </p:set>
                                    <p:animEffect transition="in" filter="fade">
                                      <p:cBhvr>
                                        <p:cTn id="32" dur="1000"/>
                                        <p:tgtEl>
                                          <p:spTgt spid="7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4">
                                            <p:txEl>
                                              <p:pRg st="6" end="6"/>
                                            </p:txEl>
                                          </p:spTgt>
                                        </p:tgtEl>
                                        <p:attrNameLst>
                                          <p:attrName>style.visibility</p:attrName>
                                        </p:attrNameLst>
                                      </p:cBhvr>
                                      <p:to>
                                        <p:strVal val="visible"/>
                                      </p:to>
                                    </p:set>
                                    <p:animEffect transition="in" filter="fade">
                                      <p:cBhvr>
                                        <p:cTn id="37" dur="1000"/>
                                        <p:tgtEl>
                                          <p:spTgt spid="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39500" y="599949"/>
            <a:ext cx="8265000" cy="580499"/>
          </a:xfrm>
          <a:prstGeom prst="rect">
            <a:avLst/>
          </a:prstGeom>
        </p:spPr>
        <p:txBody>
          <a:bodyPr lIns="91425" tIns="91425" rIns="91425" bIns="91425" anchor="b" anchorCtr="0">
            <a:noAutofit/>
          </a:bodyPr>
          <a:lstStyle/>
          <a:p>
            <a:pPr lvl="0" algn="ctr" rtl="0">
              <a:spcBef>
                <a:spcPts val="0"/>
              </a:spcBef>
              <a:buNone/>
            </a:pPr>
            <a:r>
              <a:rPr lang="en"/>
              <a:t>66 AD - 70 AD - How long?</a:t>
            </a:r>
          </a:p>
        </p:txBody>
      </p:sp>
      <p:sp>
        <p:nvSpPr>
          <p:cNvPr id="80" name="Shape 80"/>
          <p:cNvSpPr txBox="1"/>
          <p:nvPr/>
        </p:nvSpPr>
        <p:spPr>
          <a:xfrm>
            <a:off x="311250" y="998225"/>
            <a:ext cx="8601900" cy="4039500"/>
          </a:xfrm>
          <a:prstGeom prst="rect">
            <a:avLst/>
          </a:prstGeom>
          <a:noFill/>
          <a:ln>
            <a:noFill/>
          </a:ln>
        </p:spPr>
        <p:txBody>
          <a:bodyPr lIns="91425" tIns="91425" rIns="91425" bIns="91425" anchor="t" anchorCtr="0">
            <a:noAutofit/>
          </a:bodyPr>
          <a:lstStyle/>
          <a:p>
            <a:pPr lvl="0" algn="ctr" rtl="0">
              <a:lnSpc>
                <a:spcPct val="133181"/>
              </a:lnSpc>
              <a:spcBef>
                <a:spcPts val="0"/>
              </a:spcBef>
              <a:buClr>
                <a:schemeClr val="dk1"/>
              </a:buClr>
              <a:buSzPct val="61111"/>
              <a:buFont typeface="Arial"/>
              <a:buNone/>
            </a:pPr>
            <a:r>
              <a:rPr lang="en" sz="1800">
                <a:solidFill>
                  <a:srgbClr val="333333"/>
                </a:solidFill>
              </a:rPr>
              <a:t>From and including: </a:t>
            </a:r>
            <a:r>
              <a:rPr lang="en" sz="1800" b="1">
                <a:solidFill>
                  <a:schemeClr val="dk1"/>
                </a:solidFill>
                <a:latin typeface="Times New Roman"/>
                <a:ea typeface="Times New Roman"/>
                <a:cs typeface="Times New Roman"/>
                <a:sym typeface="Times New Roman"/>
              </a:rPr>
              <a:t>Sunday, 2 November 0066</a:t>
            </a:r>
            <a:r>
              <a:rPr lang="en" sz="1800">
                <a:solidFill>
                  <a:srgbClr val="333333"/>
                </a:solidFill>
              </a:rPr>
              <a:t> (Julian </a:t>
            </a:r>
            <a:r>
              <a:rPr lang="en" sz="1800" b="1">
                <a:solidFill>
                  <a:srgbClr val="333333"/>
                </a:solidFill>
                <a:latin typeface="Times New Roman"/>
                <a:ea typeface="Times New Roman"/>
                <a:cs typeface="Times New Roman"/>
                <a:sym typeface="Times New Roman"/>
              </a:rPr>
              <a:t>calendar</a:t>
            </a:r>
            <a:r>
              <a:rPr lang="en" sz="1800">
                <a:solidFill>
                  <a:srgbClr val="333333"/>
                </a:solidFill>
              </a:rPr>
              <a:t>)</a:t>
            </a:r>
          </a:p>
          <a:p>
            <a:pPr lvl="0" algn="ctr" rtl="0">
              <a:lnSpc>
                <a:spcPct val="133181"/>
              </a:lnSpc>
              <a:spcBef>
                <a:spcPts val="0"/>
              </a:spcBef>
              <a:buNone/>
            </a:pPr>
            <a:r>
              <a:rPr lang="en" sz="1800">
                <a:solidFill>
                  <a:srgbClr val="333333"/>
                </a:solidFill>
              </a:rPr>
              <a:t>To, but </a:t>
            </a:r>
            <a:r>
              <a:rPr lang="en" sz="1800" b="1">
                <a:solidFill>
                  <a:schemeClr val="dk1"/>
                </a:solidFill>
                <a:latin typeface="Times New Roman"/>
                <a:ea typeface="Times New Roman"/>
                <a:cs typeface="Times New Roman"/>
                <a:sym typeface="Times New Roman"/>
              </a:rPr>
              <a:t>not</a:t>
            </a:r>
            <a:r>
              <a:rPr lang="en" sz="1800">
                <a:solidFill>
                  <a:srgbClr val="333333"/>
                </a:solidFill>
              </a:rPr>
              <a:t> including </a:t>
            </a:r>
            <a:r>
              <a:rPr lang="en" sz="1800" b="1">
                <a:solidFill>
                  <a:schemeClr val="dk1"/>
                </a:solidFill>
                <a:latin typeface="Times New Roman"/>
                <a:ea typeface="Times New Roman"/>
                <a:cs typeface="Times New Roman"/>
                <a:sym typeface="Times New Roman"/>
              </a:rPr>
              <a:t>Saturday, 14 April 0070</a:t>
            </a:r>
            <a:r>
              <a:rPr lang="en" sz="1800">
                <a:solidFill>
                  <a:srgbClr val="333333"/>
                </a:solidFill>
              </a:rPr>
              <a:t> (Julian calendar)</a:t>
            </a:r>
          </a:p>
          <a:p>
            <a:pPr lvl="0" algn="ctr" rtl="0">
              <a:lnSpc>
                <a:spcPct val="133181"/>
              </a:lnSpc>
              <a:spcBef>
                <a:spcPts val="0"/>
              </a:spcBef>
              <a:buClr>
                <a:schemeClr val="dk1"/>
              </a:buClr>
              <a:buSzPct val="61111"/>
              <a:buFont typeface="Arial"/>
              <a:buNone/>
            </a:pPr>
            <a:r>
              <a:rPr lang="en" sz="1800">
                <a:solidFill>
                  <a:schemeClr val="dk1"/>
                </a:solidFill>
              </a:rPr>
              <a:t>Result: 1259 days</a:t>
            </a:r>
          </a:p>
          <a:p>
            <a:pPr lvl="0" algn="ctr" rtl="0">
              <a:lnSpc>
                <a:spcPct val="133181"/>
              </a:lnSpc>
              <a:spcBef>
                <a:spcPts val="0"/>
              </a:spcBef>
              <a:buClr>
                <a:schemeClr val="dk1"/>
              </a:buClr>
              <a:buSzPct val="61111"/>
              <a:buFont typeface="Arial"/>
              <a:buNone/>
            </a:pPr>
            <a:r>
              <a:rPr lang="en" sz="1800">
                <a:solidFill>
                  <a:srgbClr val="333333"/>
                </a:solidFill>
              </a:rPr>
              <a:t>It is </a:t>
            </a:r>
            <a:r>
              <a:rPr lang="en" sz="1800">
                <a:solidFill>
                  <a:srgbClr val="333333"/>
                </a:solidFill>
                <a:latin typeface="Times New Roman"/>
                <a:ea typeface="Times New Roman"/>
                <a:cs typeface="Times New Roman"/>
                <a:sym typeface="Times New Roman"/>
              </a:rPr>
              <a:t>1259</a:t>
            </a:r>
            <a:r>
              <a:rPr lang="en" sz="1800">
                <a:solidFill>
                  <a:srgbClr val="333333"/>
                </a:solidFill>
              </a:rPr>
              <a:t> days from the start date to the end date, but not including the end date</a:t>
            </a:r>
          </a:p>
          <a:p>
            <a:pPr lvl="0" algn="ctr" rtl="0">
              <a:lnSpc>
                <a:spcPct val="133181"/>
              </a:lnSpc>
              <a:spcBef>
                <a:spcPts val="0"/>
              </a:spcBef>
              <a:buClr>
                <a:schemeClr val="dk1"/>
              </a:buClr>
              <a:buSzPct val="61111"/>
              <a:buFont typeface="Arial"/>
              <a:buNone/>
            </a:pPr>
            <a:r>
              <a:rPr lang="en" sz="1800">
                <a:solidFill>
                  <a:srgbClr val="333333"/>
                </a:solidFill>
              </a:rPr>
              <a:t>Or </a:t>
            </a:r>
            <a:r>
              <a:rPr lang="en" sz="1800">
                <a:solidFill>
                  <a:srgbClr val="333333"/>
                </a:solidFill>
                <a:latin typeface="Times New Roman"/>
                <a:ea typeface="Times New Roman"/>
                <a:cs typeface="Times New Roman"/>
                <a:sym typeface="Times New Roman"/>
              </a:rPr>
              <a:t>3 years, 5 months, 12 days</a:t>
            </a:r>
            <a:r>
              <a:rPr lang="en" sz="1800">
                <a:solidFill>
                  <a:srgbClr val="333333"/>
                </a:solidFill>
              </a:rPr>
              <a:t> excluding the end date</a:t>
            </a:r>
          </a:p>
          <a:p>
            <a:pPr marL="228600" lvl="0" algn="ctr" rtl="0">
              <a:lnSpc>
                <a:spcPct val="115000"/>
              </a:lnSpc>
              <a:spcBef>
                <a:spcPts val="0"/>
              </a:spcBef>
              <a:buClr>
                <a:schemeClr val="dk1"/>
              </a:buClr>
              <a:buSzPct val="100000"/>
              <a:buFont typeface="Arial"/>
              <a:buNone/>
            </a:pPr>
            <a:r>
              <a:rPr lang="en" sz="1100" u="sng">
                <a:solidFill>
                  <a:srgbClr val="0000FF"/>
                </a:solidFill>
                <a:hlinkClick r:id="rId3"/>
              </a:rPr>
              <a:t>http://www.timeanddate.com/date/durationresult.html?d1=02&amp;m1=11&amp;y1=66&amp;d2=14&amp;m2=04&amp;y2=70</a:t>
            </a:r>
          </a:p>
          <a:p>
            <a:pPr marL="228600" lvl="0" algn="ctr" rtl="0">
              <a:lnSpc>
                <a:spcPct val="115000"/>
              </a:lnSpc>
              <a:spcBef>
                <a:spcPts val="0"/>
              </a:spcBef>
              <a:buNone/>
            </a:pPr>
            <a:r>
              <a:rPr lang="en" sz="1800" b="1">
                <a:solidFill>
                  <a:srgbClr val="FF0000"/>
                </a:solidFill>
              </a:rPr>
              <a:t>Notice the calculation includes the beginning date but does not include the ending date which if you include the ending date of April 14 70 AD then you have a total of </a:t>
            </a:r>
          </a:p>
          <a:p>
            <a:pPr marL="228600" lvl="0" algn="ctr" rtl="0">
              <a:lnSpc>
                <a:spcPct val="115000"/>
              </a:lnSpc>
              <a:spcBef>
                <a:spcPts val="0"/>
              </a:spcBef>
              <a:buNone/>
            </a:pPr>
            <a:r>
              <a:rPr lang="en" sz="6000" b="1">
                <a:solidFill>
                  <a:srgbClr val="FF0000"/>
                </a:solidFill>
              </a:rPr>
              <a:t>1260 days.</a:t>
            </a:r>
          </a:p>
          <a:p>
            <a:pPr lvl="0" rtl="0">
              <a:spcBef>
                <a:spcPts val="0"/>
              </a:spcBef>
              <a:buNone/>
            </a:pPr>
            <a:endParaRPr sz="2400" b="1">
              <a:solidFill>
                <a:srgbClr val="4A86E8"/>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39500" y="599949"/>
            <a:ext cx="8265000" cy="580499"/>
          </a:xfrm>
          <a:prstGeom prst="rect">
            <a:avLst/>
          </a:prstGeom>
        </p:spPr>
        <p:txBody>
          <a:bodyPr lIns="91425" tIns="91425" rIns="91425" bIns="91425" anchor="b" anchorCtr="0">
            <a:noAutofit/>
          </a:bodyPr>
          <a:lstStyle/>
          <a:p>
            <a:pPr lvl="0" algn="ctr" rtl="0">
              <a:spcBef>
                <a:spcPts val="0"/>
              </a:spcBef>
              <a:buNone/>
            </a:pPr>
            <a:r>
              <a:rPr lang="en" dirty="0" smtClean="0"/>
              <a:t>HISTORY IS TO BE REPEATED</a:t>
            </a:r>
            <a:endParaRPr lang="en" dirty="0"/>
          </a:p>
        </p:txBody>
      </p:sp>
      <p:sp>
        <p:nvSpPr>
          <p:cNvPr id="80" name="Shape 80"/>
          <p:cNvSpPr txBox="1"/>
          <p:nvPr/>
        </p:nvSpPr>
        <p:spPr>
          <a:xfrm>
            <a:off x="311250" y="998225"/>
            <a:ext cx="8601900" cy="4039500"/>
          </a:xfrm>
          <a:prstGeom prst="rect">
            <a:avLst/>
          </a:prstGeom>
          <a:noFill/>
          <a:ln>
            <a:noFill/>
          </a:ln>
        </p:spPr>
        <p:txBody>
          <a:bodyPr lIns="91425" tIns="91425" rIns="91425" bIns="91425" anchor="t" anchorCtr="0">
            <a:noAutofit/>
          </a:bodyPr>
          <a:lstStyle/>
          <a:p>
            <a:pPr lvl="0"/>
            <a:r>
              <a:rPr lang="en-AU" sz="1800" b="1" dirty="0">
                <a:solidFill>
                  <a:srgbClr val="4A86E8"/>
                </a:solidFill>
              </a:rPr>
              <a:t>The time is not far distant, when, like the early disciples, we shall be forced to seek a refuge in desolate and solitary places. As the siege of Jerusalem by the Roman armies was the signal for flight to the Judean Christians, so </a:t>
            </a:r>
            <a:r>
              <a:rPr lang="en-AU" sz="1800" b="1" dirty="0">
                <a:solidFill>
                  <a:srgbClr val="FF0000"/>
                </a:solidFill>
              </a:rPr>
              <a:t>the assumption of power on the part of our nation, in the decree enforcing the papal </a:t>
            </a:r>
            <a:r>
              <a:rPr lang="en-AU" sz="1800" b="1" dirty="0" err="1">
                <a:solidFill>
                  <a:srgbClr val="FF0000"/>
                </a:solidFill>
              </a:rPr>
              <a:t>sabbath</a:t>
            </a:r>
            <a:r>
              <a:rPr lang="en-AU" sz="1800" b="1" dirty="0">
                <a:solidFill>
                  <a:srgbClr val="FF0000"/>
                </a:solidFill>
              </a:rPr>
              <a:t>, will be a warning to us</a:t>
            </a:r>
            <a:r>
              <a:rPr lang="en-AU" sz="1800" b="1" dirty="0">
                <a:solidFill>
                  <a:srgbClr val="4A86E8"/>
                </a:solidFill>
              </a:rPr>
              <a:t>. It will then be time to leave the large cities, preparatory to leaving the smaller ones for retired homes in secluded places among the mountains.--Testimonies, vol. 5, pp. 464, 465. </a:t>
            </a:r>
            <a:endParaRPr lang="en-AU" sz="1800" b="1" dirty="0" smtClean="0">
              <a:solidFill>
                <a:srgbClr val="4A86E8"/>
              </a:solidFill>
            </a:endParaRPr>
          </a:p>
          <a:p>
            <a:pPr lvl="0"/>
            <a:endParaRPr lang="en-AU" sz="1800" b="1" dirty="0">
              <a:solidFill>
                <a:srgbClr val="4A86E8"/>
              </a:solidFill>
            </a:endParaRPr>
          </a:p>
          <a:p>
            <a:pPr lvl="0"/>
            <a:r>
              <a:rPr lang="en-AU" sz="1800" b="1" dirty="0">
                <a:solidFill>
                  <a:srgbClr val="4A86E8"/>
                </a:solidFill>
              </a:rPr>
              <a:t>But </a:t>
            </a:r>
            <a:r>
              <a:rPr lang="en-AU" sz="1800" b="1" dirty="0">
                <a:solidFill>
                  <a:srgbClr val="FF0000"/>
                </a:solidFill>
              </a:rPr>
              <a:t>when the decree shall go forth enforcing the </a:t>
            </a:r>
            <a:r>
              <a:rPr lang="en-AU" sz="1800" b="1" dirty="0" smtClean="0">
                <a:solidFill>
                  <a:srgbClr val="FF0000"/>
                </a:solidFill>
              </a:rPr>
              <a:t>counterfeit </a:t>
            </a:r>
            <a:r>
              <a:rPr lang="en-AU" sz="1800" b="1" dirty="0" err="1">
                <a:solidFill>
                  <a:srgbClr val="FF0000"/>
                </a:solidFill>
              </a:rPr>
              <a:t>sabbath</a:t>
            </a:r>
            <a:r>
              <a:rPr lang="en-AU" sz="1800" b="1" dirty="0">
                <a:solidFill>
                  <a:srgbClr val="4A86E8"/>
                </a:solidFill>
              </a:rPr>
              <a:t>, and </a:t>
            </a:r>
            <a:r>
              <a:rPr lang="en-AU" sz="1800" b="1" dirty="0">
                <a:solidFill>
                  <a:schemeClr val="tx1"/>
                </a:solidFill>
              </a:rPr>
              <a:t>the loud cry of the third angel shall warn men against the worship of the beast </a:t>
            </a:r>
            <a:r>
              <a:rPr lang="en-AU" sz="1800" b="1" dirty="0">
                <a:solidFill>
                  <a:srgbClr val="4A86E8"/>
                </a:solidFill>
              </a:rPr>
              <a:t>and his image, the line will be clearly drawn between the false and the true. Then those who still continue in transgression will receive the mark of the beast.--</a:t>
            </a:r>
            <a:r>
              <a:rPr lang="en-AU" sz="1800" b="1" dirty="0" err="1">
                <a:solidFill>
                  <a:srgbClr val="4A86E8"/>
                </a:solidFill>
              </a:rPr>
              <a:t>Ev</a:t>
            </a:r>
            <a:r>
              <a:rPr lang="en-AU" sz="1800" b="1" dirty="0">
                <a:solidFill>
                  <a:srgbClr val="4A86E8"/>
                </a:solidFill>
              </a:rPr>
              <a:t> 234, 235 (1899)</a:t>
            </a:r>
            <a:endParaRPr sz="1800" b="1" dirty="0">
              <a:solidFill>
                <a:srgbClr val="4A86E8"/>
              </a:solidFill>
            </a:endParaRPr>
          </a:p>
        </p:txBody>
      </p:sp>
    </p:spTree>
    <p:extLst>
      <p:ext uri="{BB962C8B-B14F-4D97-AF65-F5344CB8AC3E}">
        <p14:creationId xmlns:p14="http://schemas.microsoft.com/office/powerpoint/2010/main" val="399537253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2278</Words>
  <Application>Microsoft Office PowerPoint</Application>
  <PresentationFormat>On-screen Show (16:9)</PresentationFormat>
  <Paragraphs>133</Paragraphs>
  <Slides>21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Aharoni</vt:lpstr>
      <vt:lpstr>Arial</vt:lpstr>
      <vt:lpstr>Arial Black</vt:lpstr>
      <vt:lpstr>Times New Roman</vt:lpstr>
      <vt:lpstr>simple-light</vt:lpstr>
      <vt:lpstr>ABOMINATION OF DESOLATION</vt:lpstr>
      <vt:lpstr>JERUSALEM - 30 AD</vt:lpstr>
      <vt:lpstr>SURROUNDED BY ARMIES</vt:lpstr>
      <vt:lpstr>CESTIUS - SURROUNDS JERUSALEM</vt:lpstr>
      <vt:lpstr>FEAST OF TABERNACLES - 66 AD</vt:lpstr>
      <vt:lpstr>FEAST OF PASSOVER - 70 AD</vt:lpstr>
      <vt:lpstr>66 AD - 70 AD - How long?</vt:lpstr>
      <vt:lpstr>66 AD - 70 AD - How long?</vt:lpstr>
      <vt:lpstr>HISTORY IS TO BE REPEATED</vt:lpstr>
      <vt:lpstr>HISTORY IS TO BE REPEATED</vt:lpstr>
      <vt:lpstr>PROPHESY AGAIN!</vt:lpstr>
      <vt:lpstr>Destruction of Jerusalem! Destruction of the World!</vt:lpstr>
      <vt:lpstr>Destruction of Jerusalem! Destruction of the World!</vt:lpstr>
      <vt:lpstr>Destruction of Jerusalem! Destruction of the World!</vt:lpstr>
      <vt:lpstr>Abomination of Desolation</vt:lpstr>
      <vt:lpstr>Abomination of Desolation</vt:lpstr>
      <vt:lpstr>THE ULTIMATE ABOMINATION!</vt:lpstr>
      <vt:lpstr>DESOLATION!</vt:lpstr>
      <vt:lpstr>DESOLATION!</vt:lpstr>
      <vt:lpstr>DESOLATION!</vt:lpstr>
      <vt:lpstr>Flee to the mountains!(Matt 24:16)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ABOMINATION OF DESOLATION</dc:title>
  <dc:creator>Joanne Lawrence</dc:creator>
  <cp:lastModifiedBy>Joanne Lawrence</cp:lastModifiedBy>
  <cp:revision>18</cp:revision>
  <dcterms:modified xsi:type="dcterms:W3CDTF">2015-08-09T03:33:55Z</dcterms:modified>
</cp:coreProperties>
</file>